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7" r:id="rId2"/>
    <p:sldMasterId id="2147483661" r:id="rId3"/>
  </p:sldMasterIdLst>
  <p:notesMasterIdLst>
    <p:notesMasterId r:id="rId17"/>
  </p:notesMasterIdLst>
  <p:handoutMasterIdLst>
    <p:handoutMasterId r:id="rId18"/>
  </p:handoutMasterIdLst>
  <p:sldIdLst>
    <p:sldId id="258" r:id="rId4"/>
    <p:sldId id="381" r:id="rId5"/>
    <p:sldId id="398" r:id="rId6"/>
    <p:sldId id="380" r:id="rId7"/>
    <p:sldId id="386" r:id="rId8"/>
    <p:sldId id="409" r:id="rId9"/>
    <p:sldId id="407" r:id="rId10"/>
    <p:sldId id="408" r:id="rId11"/>
    <p:sldId id="410" r:id="rId12"/>
    <p:sldId id="411" r:id="rId13"/>
    <p:sldId id="413" r:id="rId14"/>
    <p:sldId id="334" r:id="rId15"/>
    <p:sldId id="415" r:id="rId16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116" y="6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68" y="-84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ackup%20Cecilia\Disco%20C\Downloads\PQRS%202022%20VERDADERO%20(version%201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ackup%20Cecilia\Disco%20C\Downloads\PQRS%202022%20VERDADERO%20(version%201)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ackup%20Cecilia\Disco%20C\Downloads\PQRS%202022%20VERDADERO%20(version%201)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'1'!$D$4</c:f>
              <c:strCache>
                <c:ptCount val="1"/>
                <c:pt idx="0">
                  <c:v>Queja 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'1'!$E$3:$P$3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'1'!$E$4:$P$4</c:f>
              <c:numCache>
                <c:formatCode>General</c:formatCode>
                <c:ptCount val="12"/>
                <c:pt idx="0">
                  <c:v>10</c:v>
                </c:pt>
                <c:pt idx="1">
                  <c:v>18</c:v>
                </c:pt>
                <c:pt idx="2">
                  <c:v>18</c:v>
                </c:pt>
                <c:pt idx="3">
                  <c:v>14</c:v>
                </c:pt>
                <c:pt idx="4">
                  <c:v>29</c:v>
                </c:pt>
                <c:pt idx="5">
                  <c:v>31</c:v>
                </c:pt>
                <c:pt idx="6">
                  <c:v>36</c:v>
                </c:pt>
                <c:pt idx="7">
                  <c:v>26</c:v>
                </c:pt>
                <c:pt idx="8">
                  <c:v>30</c:v>
                </c:pt>
                <c:pt idx="9">
                  <c:v>13</c:v>
                </c:pt>
                <c:pt idx="10">
                  <c:v>19</c:v>
                </c:pt>
                <c:pt idx="11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95-40FF-8FA4-C5BA29C1E1F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77890720"/>
        <c:axId val="1"/>
      </c:lineChart>
      <c:catAx>
        <c:axId val="127789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7789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B1DF-4554-96D4-444F8AEC43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B1DF-4554-96D4-444F8AEC43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B1DF-4554-96D4-444F8AEC439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B1DF-4554-96D4-444F8AEC439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B1DF-4554-96D4-444F8AEC439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B1DF-4554-96D4-444F8AEC439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1DF-4554-96D4-444F8AEC439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B1DF-4554-96D4-444F8AEC439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B1DF-4554-96D4-444F8AEC439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B1DF-4554-96D4-444F8AEC4392}"/>
                </c:ext>
              </c:extLst>
            </c:dLbl>
            <c:dLbl>
              <c:idx val="4"/>
              <c:layout>
                <c:manualLayout>
                  <c:x val="0"/>
                  <c:y val="-0.114638445877042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1DF-4554-96D4-444F8AEC4392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B1DF-4554-96D4-444F8AEC439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'3'!$L$3:$L$8</c:f>
              <c:strCache>
                <c:ptCount val="6"/>
                <c:pt idx="0">
                  <c:v>SERVICIOS COMPLEMENTARIOS</c:v>
                </c:pt>
                <c:pt idx="1">
                  <c:v>EXPERIENCIA DEL USUARIO </c:v>
                </c:pt>
                <c:pt idx="2">
                  <c:v>VIGILANCIA</c:v>
                </c:pt>
                <c:pt idx="3">
                  <c:v>CONSULTA EXTERNA</c:v>
                </c:pt>
                <c:pt idx="4">
                  <c:v>FACTURACION </c:v>
                </c:pt>
                <c:pt idx="5">
                  <c:v>IMÁGENES DIAGNOSTICAS</c:v>
                </c:pt>
              </c:strCache>
            </c:strRef>
          </c:cat>
          <c:val>
            <c:numRef>
              <c:f>'3'!$M$3:$M$8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1DF-4554-96D4-444F8AEC4392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CANAL DE RECEPCIÓN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D99-4D4C-A775-75DCF535D1A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'6'!$B$6:$B$7</c:f>
              <c:strCache>
                <c:ptCount val="2"/>
                <c:pt idx="0">
                  <c:v>BUZONES</c:v>
                </c:pt>
                <c:pt idx="1">
                  <c:v>CORREO ELECTRÓNICO</c:v>
                </c:pt>
              </c:strCache>
            </c:strRef>
          </c:cat>
          <c:val>
            <c:numRef>
              <c:f>'6'!$C$6:$C$7</c:f>
              <c:numCache>
                <c:formatCode>General</c:formatCode>
                <c:ptCount val="2"/>
                <c:pt idx="0">
                  <c:v>11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99-4D4C-A775-75DCF535D1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gapDepth val="0"/>
        <c:shape val="box"/>
        <c:axId val="1522845168"/>
        <c:axId val="1"/>
        <c:axId val="0"/>
      </c:bar3DChart>
      <c:catAx>
        <c:axId val="1522845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22845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B0B0D-D297-4ACC-B8B4-B5EF294F79FD}" type="datetimeFigureOut">
              <a:rPr lang="es-ES" smtClean="0"/>
              <a:t>26/05/2023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E24A2-0074-44EE-8DC1-23575A0046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15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47728-8B01-486D-8BCA-87EE78A03DB0}" type="datetimeFigureOut">
              <a:rPr lang="es-CO" smtClean="0"/>
              <a:t>26/05/2023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CC28A-E84E-499E-8F71-7BA371224A5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82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ik And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DAAFB260-35F5-474E-B7AE-7B69EF5605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74135" y="6340135"/>
            <a:ext cx="517863" cy="517863"/>
          </a:xfrm>
          <a:prstGeom prst="rect">
            <a:avLst/>
          </a:prstGeom>
        </p:spPr>
      </p:pic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1A9ECDE2-3F6B-4ABE-BD59-E78B6B707722}"/>
              </a:ext>
            </a:extLst>
          </p:cNvPr>
          <p:cNvCxnSpPr/>
          <p:nvPr userDrawn="1"/>
        </p:nvCxnSpPr>
        <p:spPr>
          <a:xfrm flipH="1">
            <a:off x="0" y="6632910"/>
            <a:ext cx="11674135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2">
            <a:extLst>
              <a:ext uri="{FF2B5EF4-FFF2-40B4-BE49-F238E27FC236}">
                <a16:creationId xmlns:a16="http://schemas.microsoft.com/office/drawing/2014/main" id="{164C3CE8-5948-44A8-A29A-C916B55569E5}"/>
              </a:ext>
            </a:extLst>
          </p:cNvPr>
          <p:cNvSpPr txBox="1"/>
          <p:nvPr userDrawn="1"/>
        </p:nvSpPr>
        <p:spPr>
          <a:xfrm>
            <a:off x="-2" y="98532"/>
            <a:ext cx="12192000" cy="369332"/>
          </a:xfrm>
          <a:prstGeom prst="rect">
            <a:avLst/>
          </a:prstGeom>
          <a:gradFill flip="none" rotWithShape="1">
            <a:gsLst>
              <a:gs pos="14000">
                <a:schemeClr val="accent2">
                  <a:lumMod val="75000"/>
                </a:schemeClr>
              </a:gs>
              <a:gs pos="42000">
                <a:schemeClr val="accent2">
                  <a:lumMod val="60000"/>
                  <a:lumOff val="40000"/>
                </a:schemeClr>
              </a:gs>
              <a:gs pos="69000">
                <a:srgbClr val="F6CAB1"/>
              </a:gs>
              <a:gs pos="96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/>
          </a:lstStyle>
          <a:p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5">
            <a:extLst>
              <a:ext uri="{FF2B5EF4-FFF2-40B4-BE49-F238E27FC236}">
                <a16:creationId xmlns:a16="http://schemas.microsoft.com/office/drawing/2014/main" id="{85C48B78-70A9-478F-A59B-D0DA939902CD}"/>
              </a:ext>
            </a:extLst>
          </p:cNvPr>
          <p:cNvCxnSpPr/>
          <p:nvPr userDrawn="1"/>
        </p:nvCxnSpPr>
        <p:spPr>
          <a:xfrm flipH="1">
            <a:off x="1" y="6407947"/>
            <a:ext cx="11674134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Subtitle 2">
            <a:extLst>
              <a:ext uri="{FF2B5EF4-FFF2-40B4-BE49-F238E27FC236}">
                <a16:creationId xmlns:a16="http://schemas.microsoft.com/office/drawing/2014/main" id="{0F48C09A-B94C-435D-8CD9-09893235DF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1000" y="98532"/>
            <a:ext cx="11391900" cy="36933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2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54A0-EE91-4F2B-B41A-29B2BBC2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3362-7D75-4BAB-A4BF-66746BC7B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E9BB9-6B3A-4A30-8248-BEEDA6BDD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C16B1-2742-4AB5-9D4D-B448A1D2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D0B84-4180-48D7-AB06-E719AA63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C0E2A-8183-427F-B348-4D783379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9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005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9;p16"/>
          <p:cNvSpPr/>
          <p:nvPr userDrawn="1"/>
        </p:nvSpPr>
        <p:spPr>
          <a:xfrm>
            <a:off x="0" y="6608387"/>
            <a:ext cx="12192000" cy="249615"/>
          </a:xfrm>
          <a:prstGeom prst="rect">
            <a:avLst/>
          </a:prstGeom>
          <a:gradFill>
            <a:gsLst>
              <a:gs pos="0">
                <a:srgbClr val="2D3A14"/>
              </a:gs>
              <a:gs pos="50000">
                <a:srgbClr val="43541D"/>
              </a:gs>
              <a:gs pos="100000">
                <a:srgbClr val="F3F7E9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134;p16"/>
          <p:cNvPicPr preferRelativeResize="0"/>
          <p:nvPr userDrawn="1"/>
        </p:nvPicPr>
        <p:blipFill rotWithShape="1">
          <a:blip r:embed="rId2">
            <a:alphaModFix/>
          </a:blip>
          <a:srcRect l="14487" r="20167" b="11469"/>
          <a:stretch/>
        </p:blipFill>
        <p:spPr>
          <a:xfrm>
            <a:off x="0" y="6165381"/>
            <a:ext cx="926813" cy="70631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6"/>
          <p:cNvSpPr/>
          <p:nvPr userDrawn="1"/>
        </p:nvSpPr>
        <p:spPr>
          <a:xfrm>
            <a:off x="-24437" y="1"/>
            <a:ext cx="12192000" cy="548681"/>
          </a:xfrm>
          <a:prstGeom prst="rect">
            <a:avLst/>
          </a:prstGeom>
          <a:gradFill>
            <a:gsLst>
              <a:gs pos="0">
                <a:srgbClr val="547D28"/>
              </a:gs>
              <a:gs pos="50000">
                <a:srgbClr val="ECF6E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Google Shape;127;p16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11252844" y="3"/>
            <a:ext cx="914719" cy="54867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32;p16"/>
          <p:cNvSpPr txBox="1"/>
          <p:nvPr userDrawn="1"/>
        </p:nvSpPr>
        <p:spPr>
          <a:xfrm>
            <a:off x="8759862" y="6594694"/>
            <a:ext cx="340770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 dirty="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¡Comprometidos con su salud!</a:t>
            </a:r>
            <a:endParaRPr sz="1800" dirty="0"/>
          </a:p>
        </p:txBody>
      </p:sp>
      <p:sp>
        <p:nvSpPr>
          <p:cNvPr id="11" name="Google Shape;130;p16"/>
          <p:cNvSpPr/>
          <p:nvPr userDrawn="1"/>
        </p:nvSpPr>
        <p:spPr>
          <a:xfrm>
            <a:off x="0" y="-13691"/>
            <a:ext cx="96011" cy="53860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1259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A551-6A98-4FF7-B53B-52F304AC6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8C09A-B94C-435D-8CD9-09893235D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3CD10-9EFB-4D79-907F-B398B7BD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A3E6C-7517-494E-9493-B88509A0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76A9B-FC2E-40BB-B9AA-93C06EBD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30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3D787-0BEF-4049-91A8-13B073389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C07A2-1328-4377-AFB4-88B977915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59279-57C9-40D3-B7D2-CA622F0E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8A7D-ECC6-4359-AB0A-D91379165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CCCAF-FDC9-40B0-B1DD-E9CAA0A6F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1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9112-5C22-4A2D-8A88-8ACE46A5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554DD-90AC-414E-B2E5-C162C1E4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C8C90-C290-4232-823E-24310225E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E8122-694B-45A4-8260-E33A6A6B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C6EDE-7FAC-47E8-81F9-BC0FD0C7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1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DE11A-B411-46EC-97A9-5B61F71CC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62D21-714D-40A1-AEE6-EC813D5B3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DFE7A-0F43-453A-9C09-6514C053C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47EE4-CFCC-49FB-B44C-4087B151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E7794-0ED6-45D5-A0F1-219121DA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52FC2-97EA-485C-9D4B-181AA93B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8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38290-7C06-4ED4-B202-62FF13B8A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CCCE3-870B-4720-A6C8-AEF4FAD6A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98C51-252B-4BF1-999D-AD908BF81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9D7505-B349-424D-86AC-B390A2F42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A2DA46-6C6A-45D3-B4B2-B1FA7D7DB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6F783-4287-43E9-9FF6-33E1C827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71A1AF-EAFF-49D5-9AE8-EC6A0F09A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3BE42C-B136-4055-BEC3-F409BD4F0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16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50A0-572E-47FB-A57B-C8B31389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8C579-AA2D-4798-9023-0D0064A6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9A472-ED19-4243-8DC7-36C248D5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87A6-1304-46F0-9C28-613E7382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2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14CFB-A15F-441B-974D-6E8D221B9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7E9FC-F828-4F34-A13A-08D17659E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B3C54-3DA6-4FE4-B731-DB72697E6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EFF6D-4D55-4D0B-8B6F-AD77E0567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77F9A-BE5E-4A90-AEC1-F8C7CF939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B1DFF-E507-43A0-8741-1ED7BB7E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0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A551-6A98-4FF7-B53B-52F304AC6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8C09A-B94C-435D-8CD9-09893235D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3CD10-9EFB-4D79-907F-B398B7BD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A3E6C-7517-494E-9493-B88509A0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76A9B-FC2E-40BB-B9AA-93C06EBD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777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54A0-EE91-4F2B-B41A-29B2BBC2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3362-7D75-4BAB-A4BF-66746BC7B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E9BB9-6B3A-4A30-8248-BEEDA6BDD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C16B1-2742-4AB5-9D4D-B448A1D2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D0B84-4180-48D7-AB06-E719AA63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C0E2A-8183-427F-B348-4D783379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02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1B0B-141A-4FA8-B8C6-DEBAC32A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68A88F-7E92-4AC8-888E-A7AFE5098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7BD5F-2340-4B1B-B283-EA4FE01C2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A213-AC9A-4AFA-B137-E0C69CCA5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F7887-272D-44C6-B089-1A5ACD30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67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C19CF-B8EA-4F16-9675-C58C785CF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84CC3-3520-4C4D-B383-5BC82D505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55D45-79ED-44E3-9F59-CBD9AFB8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3108C-C732-40B4-BC14-1C1B45F0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F9288-E36A-4BD0-A9F7-7D78D8CC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1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DE11A-B411-46EC-97A9-5B61F71CC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62D21-714D-40A1-AEE6-EC813D5B3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DFE7A-0F43-453A-9C09-6514C053C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47EE4-CFCC-49FB-B44C-4087B151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E7794-0ED6-45D5-A0F1-219121DA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52FC2-97EA-485C-9D4B-181AA93B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8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50A0-572E-47FB-A57B-C8B31389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8C579-AA2D-4798-9023-0D0064A6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9A472-ED19-4243-8DC7-36C248D5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87A6-1304-46F0-9C28-613E7382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3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54A0-EE91-4F2B-B41A-29B2BBC2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3362-7D75-4BAB-A4BF-66746BC7B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E9BB9-6B3A-4A30-8248-BEEDA6BDD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C16B1-2742-4AB5-9D4D-B448A1D2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D0B84-4180-48D7-AB06-E719AA63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C0E2A-8183-427F-B348-4D783379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1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C19CF-B8EA-4F16-9675-C58C785CF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84CC3-3520-4C4D-B383-5BC82D505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55D45-79ED-44E3-9F59-CBD9AFB8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3108C-C732-40B4-BC14-1C1B45F0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F9288-E36A-4BD0-A9F7-7D78D8CC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0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65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9112-5C22-4A2D-8A88-8ACE46A5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554DD-90AC-414E-B2E5-C162C1E4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C8C90-C290-4232-823E-24310225E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E8122-694B-45A4-8260-E33A6A6B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C6EDE-7FAC-47E8-81F9-BC0FD0C7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50A0-572E-47FB-A57B-C8B31389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8C579-AA2D-4798-9023-0D0064A6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9A472-ED19-4243-8DC7-36C248D5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87A6-1304-46F0-9C28-613E7382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1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4F690-010A-4A06-81DB-F63F1BD4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FC185-D242-49C1-9505-F23C67DEC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92BB-26C0-4E3D-B388-FAD04AD67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3B8EA-CBDF-4654-8808-B2838C68C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BF658-2985-4C2F-B82C-1C0AE7757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1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2" r:id="rId3"/>
    <p:sldLayoutId id="2147483654" r:id="rId4"/>
    <p:sldLayoutId id="2147483657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4F690-010A-4A06-81DB-F63F1BD4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FC185-D242-49C1-9505-F23C67DEC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92BB-26C0-4E3D-B388-FAD04AD67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3B8EA-CBDF-4654-8808-B2838C68C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BF658-2985-4C2F-B82C-1C0AE7757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6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2" r:id="rId2"/>
    <p:sldLayoutId id="2147483695" r:id="rId3"/>
    <p:sldLayoutId id="214748369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4F690-010A-4A06-81DB-F63F1BD4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FC185-D242-49C1-9505-F23C67DEC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92BB-26C0-4E3D-B388-FAD04AD67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3B8EA-CBDF-4654-8808-B2838C68C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BF658-2985-4C2F-B82C-1C0AE7757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4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flipH="1">
            <a:off x="0" y="-13855"/>
            <a:ext cx="12192000" cy="188640"/>
          </a:xfrm>
          <a:prstGeom prst="rect">
            <a:avLst/>
          </a:prstGeom>
          <a:gradFill flip="none" rotWithShape="1">
            <a:gsLst>
              <a:gs pos="81000">
                <a:srgbClr val="DBECD0"/>
              </a:gs>
              <a:gs pos="68000">
                <a:srgbClr val="D4E8C7"/>
              </a:gs>
              <a:gs pos="54000">
                <a:schemeClr val="accent6">
                  <a:lumMod val="40000"/>
                  <a:lumOff val="60000"/>
                </a:schemeClr>
              </a:gs>
              <a:gs pos="37000">
                <a:schemeClr val="accent6">
                  <a:lumMod val="60000"/>
                  <a:lumOff val="40000"/>
                </a:schemeClr>
              </a:gs>
              <a:gs pos="9000">
                <a:schemeClr val="accent6">
                  <a:lumMod val="50000"/>
                </a:schemeClr>
              </a:gs>
              <a:gs pos="0">
                <a:srgbClr val="006666"/>
              </a:gs>
              <a:gs pos="95417">
                <a:srgbClr val="DBECD0"/>
              </a:gs>
              <a:gs pos="21000">
                <a:schemeClr val="accent6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139" y="716070"/>
            <a:ext cx="2937959" cy="2349714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5191746"/>
            <a:ext cx="12192000" cy="1666254"/>
          </a:xfrm>
          <a:prstGeom prst="rect">
            <a:avLst/>
          </a:prstGeom>
          <a:gradFill flip="none" rotWithShape="1">
            <a:gsLst>
              <a:gs pos="81000">
                <a:srgbClr val="DBECD0"/>
              </a:gs>
              <a:gs pos="68000">
                <a:srgbClr val="D4E8C7"/>
              </a:gs>
              <a:gs pos="54000">
                <a:schemeClr val="accent6">
                  <a:lumMod val="40000"/>
                  <a:lumOff val="60000"/>
                </a:schemeClr>
              </a:gs>
              <a:gs pos="37000">
                <a:schemeClr val="accent6">
                  <a:lumMod val="60000"/>
                  <a:lumOff val="40000"/>
                </a:schemeClr>
              </a:gs>
              <a:gs pos="9000">
                <a:schemeClr val="accent6">
                  <a:lumMod val="50000"/>
                </a:schemeClr>
              </a:gs>
              <a:gs pos="0">
                <a:srgbClr val="006666"/>
              </a:gs>
              <a:gs pos="95417">
                <a:srgbClr val="DBECD0"/>
              </a:gs>
              <a:gs pos="21000">
                <a:schemeClr val="accent6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601963" y="1030494"/>
            <a:ext cx="45719" cy="19469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CuadroTexto"/>
          <p:cNvSpPr txBox="1"/>
          <p:nvPr/>
        </p:nvSpPr>
        <p:spPr>
          <a:xfrm>
            <a:off x="806065" y="942126"/>
            <a:ext cx="66247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>
                <a:latin typeface="Bahnschrift Condensed" pitchFamily="34" charset="0"/>
              </a:rPr>
              <a:t>Comité de Ética Hospitalaria</a:t>
            </a:r>
          </a:p>
          <a:p>
            <a:endParaRPr lang="es-MX" sz="4400" b="1" dirty="0">
              <a:latin typeface="Bahnschrift Condensed" pitchFamily="34" charset="0"/>
            </a:endParaRPr>
          </a:p>
          <a:p>
            <a:r>
              <a:rPr lang="es-MX" sz="4400" b="1" dirty="0">
                <a:latin typeface="Bahnschrift Condensed" pitchFamily="34" charset="0"/>
              </a:rPr>
              <a:t>Enero 2023.</a:t>
            </a:r>
            <a:endParaRPr lang="es-CO" sz="4400" dirty="0">
              <a:latin typeface="Bahnschrift Condensed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960093" y="6530481"/>
            <a:ext cx="5007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latin typeface="Arial Rounded MT Bold" pitchFamily="34" charset="0"/>
              </a:rPr>
              <a:t>¡Comprometidos con su salud!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4444" l="3542" r="92188">
                        <a14:foregroundMark x1="45833" y1="6944" x2="49479" y2="7222"/>
                        <a14:foregroundMark x1="38229" y1="10694" x2="35625" y2="1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487" r="20168" b="11470"/>
          <a:stretch/>
        </p:blipFill>
        <p:spPr>
          <a:xfrm>
            <a:off x="601963" y="5206275"/>
            <a:ext cx="1527307" cy="1551920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1931887" y="5378560"/>
            <a:ext cx="100564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dirty="0"/>
              <a:t>María Camila Fajardo Olarte</a:t>
            </a:r>
          </a:p>
          <a:p>
            <a:pPr algn="r"/>
            <a:r>
              <a:rPr lang="es-ES" sz="2800" b="1" dirty="0"/>
              <a:t>Líder de Experiencia del usuario Hospital Regional De Moniquirá</a:t>
            </a:r>
            <a:endParaRPr lang="es-ES" sz="2800" dirty="0"/>
          </a:p>
        </p:txBody>
      </p:sp>
      <p:sp>
        <p:nvSpPr>
          <p:cNvPr id="12" name="11 Rectángulo"/>
          <p:cNvSpPr/>
          <p:nvPr/>
        </p:nvSpPr>
        <p:spPr>
          <a:xfrm>
            <a:off x="0" y="5031583"/>
            <a:ext cx="12192000" cy="188640"/>
          </a:xfrm>
          <a:prstGeom prst="rect">
            <a:avLst/>
          </a:prstGeom>
          <a:gradFill flip="none" rotWithShape="1">
            <a:gsLst>
              <a:gs pos="48000">
                <a:srgbClr val="E99C67"/>
              </a:gs>
              <a:gs pos="33000">
                <a:srgbClr val="E39159"/>
              </a:gs>
              <a:gs pos="19000">
                <a:srgbClr val="DD864A"/>
              </a:gs>
              <a:gs pos="8000">
                <a:schemeClr val="accent2">
                  <a:lumMod val="60000"/>
                  <a:lumOff val="40000"/>
                </a:schemeClr>
              </a:gs>
              <a:gs pos="66000">
                <a:schemeClr val="accent2">
                  <a:lumMod val="60000"/>
                  <a:lumOff val="40000"/>
                </a:schemeClr>
              </a:gs>
              <a:gs pos="80000">
                <a:srgbClr val="F6CAB1"/>
              </a:gs>
              <a:gs pos="92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54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PERTINENCIA EN EL TIEMPO DE RESPUESTA DE LAS QUEJAS Y SUGERENCIAS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BF6DB3D-8F0E-46B1-A35A-57D987849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699" y="467864"/>
            <a:ext cx="9560602" cy="574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136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DESCRIPCIÓN BREVE DE LAS QUEJAS Y SUGERENCIAS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7767222-04E0-4A12-984C-EB43C3267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761" y="467864"/>
            <a:ext cx="8132377" cy="614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85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flipH="1">
            <a:off x="0" y="0"/>
            <a:ext cx="12192000" cy="188640"/>
          </a:xfrm>
          <a:prstGeom prst="rect">
            <a:avLst/>
          </a:prstGeom>
          <a:gradFill flip="none" rotWithShape="1">
            <a:gsLst>
              <a:gs pos="5000">
                <a:srgbClr val="006666"/>
              </a:gs>
              <a:gs pos="89997">
                <a:schemeClr val="accent6">
                  <a:lumMod val="20000"/>
                  <a:lumOff val="80000"/>
                </a:schemeClr>
              </a:gs>
              <a:gs pos="77919">
                <a:schemeClr val="accent6">
                  <a:lumMod val="40000"/>
                  <a:lumOff val="60000"/>
                </a:schemeClr>
              </a:gs>
              <a:gs pos="69998">
                <a:schemeClr val="accent6">
                  <a:lumMod val="60000"/>
                  <a:lumOff val="40000"/>
                </a:schemeClr>
              </a:gs>
              <a:gs pos="30000">
                <a:schemeClr val="accent6">
                  <a:lumMod val="50000"/>
                </a:schemeClr>
              </a:gs>
              <a:gs pos="0">
                <a:srgbClr val="006666"/>
              </a:gs>
              <a:gs pos="50000">
                <a:schemeClr val="accent6">
                  <a:lumMod val="75000"/>
                </a:schemeClr>
              </a:gs>
              <a:gs pos="100000">
                <a:schemeClr val="accent3">
                  <a:shade val="100000"/>
                  <a:satMod val="115000"/>
                  <a:lumMod val="83000"/>
                  <a:lumOff val="17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139" y="716070"/>
            <a:ext cx="2937959" cy="2349714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4365104"/>
            <a:ext cx="12192000" cy="2492896"/>
          </a:xfrm>
          <a:prstGeom prst="rect">
            <a:avLst/>
          </a:prstGeom>
          <a:gradFill flip="none" rotWithShape="1">
            <a:gsLst>
              <a:gs pos="5000">
                <a:srgbClr val="006666"/>
              </a:gs>
              <a:gs pos="89997">
                <a:schemeClr val="accent6">
                  <a:lumMod val="20000"/>
                  <a:lumOff val="80000"/>
                </a:schemeClr>
              </a:gs>
              <a:gs pos="77919">
                <a:schemeClr val="accent6">
                  <a:lumMod val="40000"/>
                  <a:lumOff val="60000"/>
                </a:schemeClr>
              </a:gs>
              <a:gs pos="69998">
                <a:schemeClr val="accent6">
                  <a:lumMod val="60000"/>
                  <a:lumOff val="40000"/>
                </a:schemeClr>
              </a:gs>
              <a:gs pos="30000">
                <a:schemeClr val="accent6">
                  <a:lumMod val="50000"/>
                </a:schemeClr>
              </a:gs>
              <a:gs pos="0">
                <a:srgbClr val="006666"/>
              </a:gs>
              <a:gs pos="50000">
                <a:schemeClr val="accent6">
                  <a:lumMod val="75000"/>
                </a:schemeClr>
              </a:gs>
              <a:gs pos="100000">
                <a:schemeClr val="accent3">
                  <a:shade val="100000"/>
                  <a:satMod val="115000"/>
                  <a:lumMod val="83000"/>
                  <a:lumOff val="17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601963" y="1030494"/>
            <a:ext cx="45719" cy="19469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CuadroTexto"/>
          <p:cNvSpPr txBox="1"/>
          <p:nvPr/>
        </p:nvSpPr>
        <p:spPr>
          <a:xfrm>
            <a:off x="688626" y="1299166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>
                <a:latin typeface="Bahnschrift Condensed" pitchFamily="34" charset="0"/>
              </a:rPr>
              <a:t>Gracias</a:t>
            </a:r>
            <a:endParaRPr lang="es-CO" sz="6000" dirty="0">
              <a:latin typeface="Bahnschrift Condensed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960093" y="6419641"/>
            <a:ext cx="5007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bg1"/>
                </a:solidFill>
                <a:latin typeface="Arial Rounded MT Bold" pitchFamily="34" charset="0"/>
              </a:rPr>
              <a:t>¡Comprometidos con su salud!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4444" l="3542" r="92188">
                        <a14:foregroundMark x1="45833" y1="6944" x2="49479" y2="7222"/>
                        <a14:foregroundMark x1="38229" y1="10694" x2="35625" y2="1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487" r="20168" b="11470"/>
          <a:stretch/>
        </p:blipFill>
        <p:spPr>
          <a:xfrm>
            <a:off x="806065" y="4835592"/>
            <a:ext cx="1527307" cy="1551920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0" y="4176310"/>
            <a:ext cx="12192000" cy="188640"/>
          </a:xfrm>
          <a:prstGeom prst="rect">
            <a:avLst/>
          </a:prstGeom>
          <a:gradFill flip="none" rotWithShape="1">
            <a:gsLst>
              <a:gs pos="14000">
                <a:schemeClr val="accent2">
                  <a:lumMod val="75000"/>
                </a:schemeClr>
              </a:gs>
              <a:gs pos="42000">
                <a:schemeClr val="accent2">
                  <a:lumMod val="60000"/>
                  <a:lumOff val="40000"/>
                </a:schemeClr>
              </a:gs>
              <a:gs pos="69000">
                <a:srgbClr val="F6CAB1"/>
              </a:gs>
              <a:gs pos="96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11" name="13 CuadroTexto">
            <a:extLst>
              <a:ext uri="{FF2B5EF4-FFF2-40B4-BE49-F238E27FC236}">
                <a16:creationId xmlns:a16="http://schemas.microsoft.com/office/drawing/2014/main" id="{C2B3BE8A-FAC3-4EA0-ADBC-10C62C6FB7F8}"/>
              </a:ext>
            </a:extLst>
          </p:cNvPr>
          <p:cNvSpPr txBox="1"/>
          <p:nvPr/>
        </p:nvSpPr>
        <p:spPr>
          <a:xfrm>
            <a:off x="1910687" y="4653137"/>
            <a:ext cx="1005641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dirty="0">
                <a:solidFill>
                  <a:schemeClr val="bg1"/>
                </a:solidFill>
              </a:rPr>
              <a:t>María Camila Fajardo Olarte</a:t>
            </a:r>
          </a:p>
          <a:p>
            <a:pPr algn="r"/>
            <a:r>
              <a:rPr lang="es-ES" sz="2800" b="1" dirty="0">
                <a:solidFill>
                  <a:schemeClr val="bg1"/>
                </a:solidFill>
              </a:rPr>
              <a:t>Líder de Experiencia del usuario Hospital Regional De Moniquirá</a:t>
            </a:r>
            <a:endParaRPr lang="es-ES" sz="2800" dirty="0">
              <a:solidFill>
                <a:schemeClr val="bg1"/>
              </a:solidFill>
            </a:endParaRPr>
          </a:p>
          <a:p>
            <a:pPr algn="r"/>
            <a:endParaRPr lang="es-E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85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CAMBIO MUESTRA DE ENCUESTAS DE SATISFACCIÓN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F1AFFC9-078F-4C9D-BEB3-FFDE90DCF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351" y="928393"/>
            <a:ext cx="7757221" cy="54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3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2800" dirty="0">
                <a:solidFill>
                  <a:srgbClr val="006B8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Orden del día 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193548" y="1404586"/>
            <a:ext cx="114604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 algn="just">
              <a:buAutoNum type="arabicPeriod"/>
            </a:pPr>
            <a:endParaRPr lang="es-ES" sz="2800" dirty="0"/>
          </a:p>
          <a:p>
            <a:pPr marL="971550" lvl="1" indent="-514350" algn="just">
              <a:buAutoNum type="arabicPeriod"/>
            </a:pPr>
            <a:r>
              <a:rPr lang="es-ES" sz="2800" dirty="0"/>
              <a:t>Llamado a lista verificación de Quórum</a:t>
            </a:r>
          </a:p>
          <a:p>
            <a:pPr marL="971550" lvl="1" indent="-514350" algn="just">
              <a:buAutoNum type="arabicPeriod"/>
            </a:pPr>
            <a:r>
              <a:rPr lang="es-ES" sz="2800" dirty="0"/>
              <a:t>Seguimiento a los compromisos del acta anterior</a:t>
            </a:r>
            <a:endParaRPr lang="es-CO" sz="2800" dirty="0"/>
          </a:p>
          <a:p>
            <a:pPr marL="971550" lvl="1" indent="-514350" algn="just">
              <a:buAutoNum type="arabicPeriod"/>
            </a:pPr>
            <a:r>
              <a:rPr lang="es-ES" sz="2800" dirty="0"/>
              <a:t>Presentación </a:t>
            </a:r>
            <a:r>
              <a:rPr lang="es-ES" sz="2800" dirty="0" err="1"/>
              <a:t>PQRSF</a:t>
            </a:r>
            <a:endParaRPr lang="es-ES" sz="2800" dirty="0"/>
          </a:p>
          <a:p>
            <a:pPr marL="971550" lvl="1" indent="-514350" algn="just">
              <a:buAutoNum type="arabicPeriod"/>
            </a:pPr>
            <a:r>
              <a:rPr lang="es-ES" sz="2800" dirty="0"/>
              <a:t>Proposiciones y varios</a:t>
            </a:r>
          </a:p>
          <a:p>
            <a:pPr marL="971550" lvl="1" indent="-514350" algn="just">
              <a:buAutoNum type="arabicPeriod"/>
            </a:pP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51085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/>
              <a:t>Llamado a lista de los asistentes y verificación del Quórum </a:t>
            </a:r>
            <a:r>
              <a:rPr lang="es-CO" dirty="0">
                <a:solidFill>
                  <a:srgbClr val="006B8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381000" y="2282410"/>
            <a:ext cx="112670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Gerente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Subgerencia Científica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Representante médicos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Representante enfermería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Representantes de los Usuarios</a:t>
            </a:r>
          </a:p>
          <a:p>
            <a:pPr algn="just"/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4178603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>
                <a:solidFill>
                  <a:srgbClr val="006B8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Objetivo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1842868" y="2282410"/>
            <a:ext cx="89611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/>
              <a:t>Propender y velar por el cumplimiento de los deberes, derechos y humanización en la atención de pacientes garantizando el mejoramiento de la calidad en la prestación de servicios en </a:t>
            </a:r>
            <a:r>
              <a:rPr lang="es-CO" sz="2800" dirty="0"/>
              <a:t>el Hospital Regional de Moniquirá. </a:t>
            </a:r>
          </a:p>
        </p:txBody>
      </p:sp>
    </p:spTree>
    <p:extLst>
      <p:ext uri="{BB962C8B-B14F-4D97-AF65-F5344CB8AC3E}">
        <p14:creationId xmlns:p14="http://schemas.microsoft.com/office/powerpoint/2010/main" val="376043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1. Mapa de Procesos de Hospital Regional de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Moniquirá</a:t>
            </a:r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9183313-E725-4C45-9205-2A5B582CDAF4}"/>
              </a:ext>
            </a:extLst>
          </p:cNvPr>
          <p:cNvSpPr txBox="1"/>
          <p:nvPr/>
        </p:nvSpPr>
        <p:spPr>
          <a:xfrm>
            <a:off x="381000" y="652195"/>
            <a:ext cx="4670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Durante el mes de Diciembre se presentaron 9 quejas, 2 sugerencia y 1 felicitación.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EDF276F-C0BF-4F36-E8A0-C8C41450F581}"/>
              </a:ext>
            </a:extLst>
          </p:cNvPr>
          <p:cNvSpPr txBox="1"/>
          <p:nvPr/>
        </p:nvSpPr>
        <p:spPr>
          <a:xfrm>
            <a:off x="8526780" y="2505670"/>
            <a:ext cx="3261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porcentaje quejas en relación a numero de usuarios en el mes es de 0.0012%</a:t>
            </a:r>
          </a:p>
        </p:txBody>
      </p:sp>
      <p:pic>
        <p:nvPicPr>
          <p:cNvPr id="8" name="Gráfico 7" descr="Presentación con gráfico de barras contorno">
            <a:extLst>
              <a:ext uri="{FF2B5EF4-FFF2-40B4-BE49-F238E27FC236}">
                <a16:creationId xmlns:a16="http://schemas.microsoft.com/office/drawing/2014/main" id="{F4EF2046-54C2-E1F7-E118-C6A316550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71560" y="3215639"/>
            <a:ext cx="2667000" cy="2667000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47BC044-88AD-4B5F-8248-C06789719D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165787"/>
              </p:ext>
            </p:extLst>
          </p:nvPr>
        </p:nvGraphicFramePr>
        <p:xfrm>
          <a:off x="479473" y="1705707"/>
          <a:ext cx="7257757" cy="4666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6875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3. ANÁLISIS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PQRSF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607EFF8-6A96-499A-AE24-D2C0B3BFE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023" y="593414"/>
            <a:ext cx="6915877" cy="415688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9355101-D914-42BC-A9D7-4656E95E7C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045" y="4750298"/>
            <a:ext cx="4306426" cy="140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1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3. ANÁLISIS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PQRSF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D8654EA-95C1-45D5-9339-E1CB0A336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633" y="1133369"/>
            <a:ext cx="7166047" cy="430344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1DD2547-3818-488F-84F6-348B71A4F0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73" y="3285092"/>
            <a:ext cx="4074654" cy="232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3. ANÁLISIS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PQRSF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659F1B1-ADB8-4082-BF5E-AAB0910684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097749"/>
              </p:ext>
            </p:extLst>
          </p:nvPr>
        </p:nvGraphicFramePr>
        <p:xfrm>
          <a:off x="4149969" y="685799"/>
          <a:ext cx="6991643" cy="4209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7D3186F6-F22A-472E-B9DE-C8B8261752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26" y="3921894"/>
            <a:ext cx="4281268" cy="244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954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CANALES DE RECEPCIÓN DE LAS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PQRSF</a:t>
            </a:r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CB327BB4-8022-458D-81FC-E13FD8859A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827352"/>
              </p:ext>
            </p:extLst>
          </p:nvPr>
        </p:nvGraphicFramePr>
        <p:xfrm>
          <a:off x="1491175" y="791306"/>
          <a:ext cx="9777045" cy="5145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9245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5631</TotalTime>
  <Words>231</Words>
  <Application>Microsoft Office PowerPoint</Application>
  <PresentationFormat>Panorámica</PresentationFormat>
  <Paragraphs>42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13</vt:i4>
      </vt:variant>
    </vt:vector>
  </HeadingPairs>
  <TitlesOfParts>
    <vt:vector size="23" baseType="lpstr">
      <vt:lpstr>Arial</vt:lpstr>
      <vt:lpstr>Arial Rounded</vt:lpstr>
      <vt:lpstr>Arial Rounded MT Bold</vt:lpstr>
      <vt:lpstr>Arial Unicode MS</vt:lpstr>
      <vt:lpstr>Bahnschrift Condensed</vt:lpstr>
      <vt:lpstr>Calibri</vt:lpstr>
      <vt:lpstr>Calibri Light</vt:lpstr>
      <vt:lpstr>Office Theme</vt:lpstr>
      <vt:lpstr>3_Office Theme</vt:lpstr>
      <vt:lpstr>1_Office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BALAGUERA, LAURA SOFÍA</dc:creator>
  <cp:lastModifiedBy>USER-HRM</cp:lastModifiedBy>
  <cp:revision>299</cp:revision>
  <cp:lastPrinted>2023-05-26T15:45:33Z</cp:lastPrinted>
  <dcterms:created xsi:type="dcterms:W3CDTF">2020-05-31T20:35:16Z</dcterms:created>
  <dcterms:modified xsi:type="dcterms:W3CDTF">2023-05-26T15:46:26Z</dcterms:modified>
</cp:coreProperties>
</file>