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  <p:sldMasterId id="2147483661" r:id="rId3"/>
  </p:sldMasterIdLst>
  <p:notesMasterIdLst>
    <p:notesMasterId r:id="rId18"/>
  </p:notesMasterIdLst>
  <p:handoutMasterIdLst>
    <p:handoutMasterId r:id="rId19"/>
  </p:handoutMasterIdLst>
  <p:sldIdLst>
    <p:sldId id="258" r:id="rId4"/>
    <p:sldId id="381" r:id="rId5"/>
    <p:sldId id="398" r:id="rId6"/>
    <p:sldId id="380" r:id="rId7"/>
    <p:sldId id="409" r:id="rId8"/>
    <p:sldId id="407" r:id="rId9"/>
    <p:sldId id="408" r:id="rId10"/>
    <p:sldId id="410" r:id="rId11"/>
    <p:sldId id="411" r:id="rId12"/>
    <p:sldId id="413" r:id="rId13"/>
    <p:sldId id="334" r:id="rId14"/>
    <p:sldId id="416" r:id="rId15"/>
    <p:sldId id="417" r:id="rId16"/>
    <p:sldId id="415" r:id="rId1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4B"/>
    <a:srgbClr val="E78F19"/>
    <a:srgbClr val="86C563"/>
    <a:srgbClr val="FF99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90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68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up%20Cecilia\Disco%20C\Downloads\PQRS%202022%20VERDADERO%20(version%201)%20(2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up%20Cecilia\Disco%20C\Downloads\PQRS%202022%20VERDADERO%20(version%201)%20(2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up%20Cecilia\Disco%20C\Downloads\PQRS%202022%20VERDADERO%20(version%201)%20(2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ckup%20Cecilia\Disco%20C\Downloads\PQRS%202022%20VERDADERO%20(version%201)%20(2)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up%20Cecilia\Disco%20C\Downloads\PQRS%202022%20VERDADERO%20(version%201)%20(2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PQRSF MES DE ENERO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608-4A67-AF35-22D5F7794B3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608-4A67-AF35-22D5F7794B3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608-4A67-AF35-22D5F7794B3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608-4A67-AF35-22D5F7794B3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1608-4A67-AF35-22D5F7794B3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1608-4A67-AF35-22D5F7794B3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'2'!$B$2:$B$4</c:f>
              <c:strCache>
                <c:ptCount val="3"/>
                <c:pt idx="0">
                  <c:v>QUEJA</c:v>
                </c:pt>
                <c:pt idx="1">
                  <c:v>FELICITACION</c:v>
                </c:pt>
                <c:pt idx="2">
                  <c:v>SUGERENCIA</c:v>
                </c:pt>
              </c:strCache>
            </c:strRef>
          </c:cat>
          <c:val>
            <c:numRef>
              <c:f>'2'!$C$2:$C$4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08-4A67-AF35-22D5F7794B3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QUEJAS DE LOS SERVICIO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'3'!$M$3:$M$9</c:f>
              <c:strCache>
                <c:ptCount val="7"/>
                <c:pt idx="0">
                  <c:v>VIGILANCIA</c:v>
                </c:pt>
                <c:pt idx="1">
                  <c:v>OBSERVACIÓN</c:v>
                </c:pt>
                <c:pt idx="2">
                  <c:v>SALAS CX</c:v>
                </c:pt>
                <c:pt idx="3">
                  <c:v>URGENCIAS</c:v>
                </c:pt>
                <c:pt idx="4">
                  <c:v>FACTURACIÓN</c:v>
                </c:pt>
                <c:pt idx="5">
                  <c:v>GINECOOBSTETRICIA</c:v>
                </c:pt>
                <c:pt idx="6">
                  <c:v>IMÁGENES DIAGNOSTICAS</c:v>
                </c:pt>
              </c:strCache>
            </c:strRef>
          </c:cat>
          <c:val>
            <c:numRef>
              <c:f>'3'!$N$3:$N$9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92-4A5B-84C0-354B2CB9FF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33310767"/>
        <c:axId val="1554210719"/>
      </c:barChart>
      <c:catAx>
        <c:axId val="1533310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54210719"/>
        <c:crosses val="autoZero"/>
        <c:auto val="1"/>
        <c:lblAlgn val="ctr"/>
        <c:lblOffset val="100"/>
        <c:noMultiLvlLbl val="0"/>
      </c:catAx>
      <c:valAx>
        <c:axId val="155421071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33310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CALIFICACIÓN DE QUEJAS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DDF-48ED-8A6C-A735BE2067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DDF-48ED-8A6C-A735BE2067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DDF-48ED-8A6C-A735BE2067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DDF-48ED-8A6C-A735BE2067A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DDF-48ED-8A6C-A735BE2067A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DDF-48ED-8A6C-A735BE2067A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DDF-48ED-8A6C-A735BE2067A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6DDF-48ED-8A6C-A735BE2067A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'4'!$M$3:$M$6</c:f>
              <c:strCache>
                <c:ptCount val="4"/>
                <c:pt idx="0">
                  <c:v>MALA ACTITUD</c:v>
                </c:pt>
                <c:pt idx="1">
                  <c:v>CALIDAD</c:v>
                </c:pt>
                <c:pt idx="2">
                  <c:v>INFRAESTRUCTURA Y LIMPIEZA</c:v>
                </c:pt>
                <c:pt idx="3">
                  <c:v>TIEMPO DE ESPERA</c:v>
                </c:pt>
              </c:strCache>
            </c:strRef>
          </c:cat>
          <c:val>
            <c:numRef>
              <c:f>'4'!$N$3:$N$6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DF-48ED-8A6C-A735BE2067A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CANAL DE RADICACIÓN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3FEC-4217-8BC5-3BC2F8D53A2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'6'!$B$6:$B$7</c:f>
              <c:strCache>
                <c:ptCount val="2"/>
                <c:pt idx="0">
                  <c:v>BUZONES</c:v>
                </c:pt>
                <c:pt idx="1">
                  <c:v>CORREO ELECTRÓNICO</c:v>
                </c:pt>
              </c:strCache>
            </c:strRef>
          </c:cat>
          <c:val>
            <c:numRef>
              <c:f>'6'!$C$6:$C$7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EC-4217-8BC5-3BC2F8D53A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97495135"/>
        <c:axId val="1"/>
        <c:axId val="0"/>
      </c:bar3DChart>
      <c:catAx>
        <c:axId val="1997495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1997495135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TIEMPO DE RESPUESTA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013-46F6-BE30-010D3DFCA0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013-46F6-BE30-010D3DFCA03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'5'!$B$16:$B$17</c:f>
              <c:strCache>
                <c:ptCount val="2"/>
                <c:pt idx="0">
                  <c:v>RESPUESTA EN TERMINOS</c:v>
                </c:pt>
                <c:pt idx="1">
                  <c:v>FUERA DE TERMINOS</c:v>
                </c:pt>
              </c:strCache>
            </c:strRef>
          </c:cat>
          <c:val>
            <c:numRef>
              <c:f>'5'!$C$16:$C$17</c:f>
              <c:numCache>
                <c:formatCode>General</c:formatCode>
                <c:ptCount val="2"/>
                <c:pt idx="0">
                  <c:v>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13-46F6-BE30-010D3DFCA0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B0B0D-D297-4ACC-B8B4-B5EF294F79FD}" type="datetimeFigureOut">
              <a:rPr lang="es-ES" smtClean="0"/>
              <a:t>26/05/2023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E24A2-0074-44EE-8DC1-23575A0046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15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47728-8B01-486D-8BCA-87EE78A03DB0}" type="datetimeFigureOut">
              <a:rPr lang="es-CO" smtClean="0"/>
              <a:t>26/05/2023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CC28A-E84E-499E-8F71-7BA371224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82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k And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AAFB260-35F5-474E-B7AE-7B69EF5605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4135" y="6340135"/>
            <a:ext cx="517863" cy="517863"/>
          </a:xfrm>
          <a:prstGeom prst="rect">
            <a:avLst/>
          </a:prstGeom>
        </p:spPr>
      </p:pic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1A9ECDE2-3F6B-4ABE-BD59-E78B6B707722}"/>
              </a:ext>
            </a:extLst>
          </p:cNvPr>
          <p:cNvCxnSpPr/>
          <p:nvPr userDrawn="1"/>
        </p:nvCxnSpPr>
        <p:spPr>
          <a:xfrm flipH="1">
            <a:off x="0" y="6632910"/>
            <a:ext cx="1167413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2">
            <a:extLst>
              <a:ext uri="{FF2B5EF4-FFF2-40B4-BE49-F238E27FC236}">
                <a16:creationId xmlns:a16="http://schemas.microsoft.com/office/drawing/2014/main" id="{164C3CE8-5948-44A8-A29A-C916B55569E5}"/>
              </a:ext>
            </a:extLst>
          </p:cNvPr>
          <p:cNvSpPr txBox="1"/>
          <p:nvPr userDrawn="1"/>
        </p:nvSpPr>
        <p:spPr>
          <a:xfrm>
            <a:off x="-2" y="98532"/>
            <a:ext cx="12192000" cy="369332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</a:lstStyle>
          <a:p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85C48B78-70A9-478F-A59B-D0DA939902CD}"/>
              </a:ext>
            </a:extLst>
          </p:cNvPr>
          <p:cNvCxnSpPr/>
          <p:nvPr userDrawn="1"/>
        </p:nvCxnSpPr>
        <p:spPr>
          <a:xfrm flipH="1">
            <a:off x="1" y="6407947"/>
            <a:ext cx="11674134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1000" y="98532"/>
            <a:ext cx="113919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2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9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0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9;p16"/>
          <p:cNvSpPr/>
          <p:nvPr userDrawn="1"/>
        </p:nvSpPr>
        <p:spPr>
          <a:xfrm>
            <a:off x="0" y="6608387"/>
            <a:ext cx="12192000" cy="249615"/>
          </a:xfrm>
          <a:prstGeom prst="rect">
            <a:avLst/>
          </a:prstGeom>
          <a:gradFill>
            <a:gsLst>
              <a:gs pos="0">
                <a:srgbClr val="2D3A14"/>
              </a:gs>
              <a:gs pos="50000">
                <a:srgbClr val="43541D"/>
              </a:gs>
              <a:gs pos="100000">
                <a:srgbClr val="F3F7E9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34;p16"/>
          <p:cNvPicPr preferRelativeResize="0"/>
          <p:nvPr userDrawn="1"/>
        </p:nvPicPr>
        <p:blipFill rotWithShape="1">
          <a:blip r:embed="rId2">
            <a:alphaModFix/>
          </a:blip>
          <a:srcRect l="14487" r="20167" b="11469"/>
          <a:stretch/>
        </p:blipFill>
        <p:spPr>
          <a:xfrm>
            <a:off x="0" y="6165381"/>
            <a:ext cx="926813" cy="7063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6"/>
          <p:cNvSpPr/>
          <p:nvPr userDrawn="1"/>
        </p:nvSpPr>
        <p:spPr>
          <a:xfrm>
            <a:off x="-24437" y="1"/>
            <a:ext cx="12192000" cy="548681"/>
          </a:xfrm>
          <a:prstGeom prst="rect">
            <a:avLst/>
          </a:prstGeom>
          <a:gradFill>
            <a:gsLst>
              <a:gs pos="0">
                <a:srgbClr val="547D28"/>
              </a:gs>
              <a:gs pos="50000">
                <a:srgbClr val="ECF6E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oogle Shape;127;p16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252844" y="3"/>
            <a:ext cx="914719" cy="54867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32;p16"/>
          <p:cNvSpPr txBox="1"/>
          <p:nvPr userDrawn="1"/>
        </p:nvSpPr>
        <p:spPr>
          <a:xfrm>
            <a:off x="8759862" y="6594694"/>
            <a:ext cx="340770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¡Comprometidos con su salud!</a:t>
            </a:r>
            <a:endParaRPr sz="1800" dirty="0"/>
          </a:p>
        </p:txBody>
      </p:sp>
      <p:sp>
        <p:nvSpPr>
          <p:cNvPr id="11" name="Google Shape;130;p16"/>
          <p:cNvSpPr/>
          <p:nvPr userDrawn="1"/>
        </p:nvSpPr>
        <p:spPr>
          <a:xfrm>
            <a:off x="0" y="-13691"/>
            <a:ext cx="96011" cy="53860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125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3D787-0BEF-4049-91A8-13B07338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C07A2-1328-4377-AFB4-88B97791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59279-57C9-40D3-B7D2-CA622F0E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8A7D-ECC6-4359-AB0A-D9137916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CCAF-FDC9-40B0-B1DD-E9CAA0A6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1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8290-7C06-4ED4-B202-62FF13B8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CCCE3-870B-4720-A6C8-AEF4FAD6A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98C51-252B-4BF1-999D-AD908BF81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D7505-B349-424D-86AC-B390A2F42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2DA46-6C6A-45D3-B4B2-B1FA7D7DB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6F783-4287-43E9-9FF6-33E1C827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1A1AF-EAFF-49D5-9AE8-EC6A0F09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BE42C-B136-4055-BEC3-F409BD4F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16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2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4CFB-A15F-441B-974D-6E8D221B9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7E9FC-F828-4F34-A13A-08D17659E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B3C54-3DA6-4FE4-B731-DB72697E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EFF6D-4D55-4D0B-8B6F-AD77E056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77F9A-BE5E-4A90-AEC1-F8C7CF93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B1DFF-E507-43A0-8741-1ED7BB7E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0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7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2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1B0B-141A-4FA8-B8C6-DEBAC32A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8A88F-7E92-4AC8-888E-A7AFE509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7BD5F-2340-4B1B-B283-EA4FE01C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A213-AC9A-4AFA-B137-E0C69CCA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F7887-272D-44C6-B089-1A5ACD3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67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1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1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6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4" r:id="rId4"/>
    <p:sldLayoutId id="2147483657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6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2" r:id="rId2"/>
    <p:sldLayoutId id="2147483695" r:id="rId3"/>
    <p:sldLayoutId id="214748369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-13855"/>
            <a:ext cx="12192000" cy="188640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5191746"/>
            <a:ext cx="12192000" cy="1666254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806065" y="942126"/>
            <a:ext cx="6624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latin typeface="Bahnschrift Condensed" pitchFamily="34" charset="0"/>
              </a:rPr>
              <a:t>Comité de Ética Hospitalaria</a:t>
            </a:r>
          </a:p>
          <a:p>
            <a:endParaRPr lang="es-MX" sz="4400" b="1" dirty="0">
              <a:latin typeface="Bahnschrift Condensed" pitchFamily="34" charset="0"/>
            </a:endParaRPr>
          </a:p>
          <a:p>
            <a:r>
              <a:rPr lang="es-MX" sz="4400" b="1" dirty="0">
                <a:latin typeface="Bahnschrift Condensed" pitchFamily="34" charset="0"/>
              </a:rPr>
              <a:t>FEBRERO 2023.</a:t>
            </a:r>
            <a:endParaRPr lang="es-CO" sz="44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53048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601963" y="5206275"/>
            <a:ext cx="1527307" cy="155192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931887" y="5378560"/>
            <a:ext cx="100564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/>
              <a:t>María Camila Fajardo Olarte</a:t>
            </a:r>
          </a:p>
          <a:p>
            <a:pPr algn="r"/>
            <a:r>
              <a:rPr lang="es-ES" sz="2800" b="1" dirty="0"/>
              <a:t>Líder de Experiencia del usuario Hospital Regional De Moniquirá</a:t>
            </a:r>
            <a:endParaRPr lang="es-ES" sz="2800" dirty="0"/>
          </a:p>
        </p:txBody>
      </p:sp>
      <p:sp>
        <p:nvSpPr>
          <p:cNvPr id="12" name="11 Rectángulo"/>
          <p:cNvSpPr/>
          <p:nvPr/>
        </p:nvSpPr>
        <p:spPr>
          <a:xfrm>
            <a:off x="0" y="5031583"/>
            <a:ext cx="12192000" cy="188640"/>
          </a:xfrm>
          <a:prstGeom prst="rect">
            <a:avLst/>
          </a:prstGeom>
          <a:gradFill flip="none" rotWithShape="1">
            <a:gsLst>
              <a:gs pos="48000">
                <a:srgbClr val="E99C67"/>
              </a:gs>
              <a:gs pos="33000">
                <a:srgbClr val="E39159"/>
              </a:gs>
              <a:gs pos="19000">
                <a:srgbClr val="DD864A"/>
              </a:gs>
              <a:gs pos="8000">
                <a:schemeClr val="accent2">
                  <a:lumMod val="60000"/>
                  <a:lumOff val="40000"/>
                </a:schemeClr>
              </a:gs>
              <a:gs pos="66000">
                <a:schemeClr val="accent2">
                  <a:lumMod val="60000"/>
                  <a:lumOff val="40000"/>
                </a:schemeClr>
              </a:gs>
              <a:gs pos="80000">
                <a:srgbClr val="F6CAB1"/>
              </a:gs>
              <a:gs pos="92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5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16C65D2-5385-4ACA-8A5A-4A975B6BD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212" y="467864"/>
            <a:ext cx="10403476" cy="59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8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0"/>
            <a:ext cx="12192000" cy="188640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4365104"/>
            <a:ext cx="12192000" cy="2492896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688626" y="1299166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Bahnschrift Condensed" pitchFamily="34" charset="0"/>
              </a:rPr>
              <a:t>Gracias</a:t>
            </a:r>
            <a:endParaRPr lang="es-CO" sz="60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41964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bg1"/>
                </a:solidFill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806065" y="4835592"/>
            <a:ext cx="1527307" cy="155192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4176310"/>
            <a:ext cx="12192000" cy="188640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1" name="13 CuadroTexto">
            <a:extLst>
              <a:ext uri="{FF2B5EF4-FFF2-40B4-BE49-F238E27FC236}">
                <a16:creationId xmlns:a16="http://schemas.microsoft.com/office/drawing/2014/main" id="{C2B3BE8A-FAC3-4EA0-ADBC-10C62C6FB7F8}"/>
              </a:ext>
            </a:extLst>
          </p:cNvPr>
          <p:cNvSpPr txBox="1"/>
          <p:nvPr/>
        </p:nvSpPr>
        <p:spPr>
          <a:xfrm>
            <a:off x="1910687" y="4653137"/>
            <a:ext cx="100564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>
                <a:solidFill>
                  <a:schemeClr val="bg1"/>
                </a:solidFill>
              </a:rPr>
              <a:t>María Camila Fajardo Olarte</a:t>
            </a:r>
          </a:p>
          <a:p>
            <a:pPr algn="r"/>
            <a:r>
              <a:rPr lang="es-ES" sz="2800" b="1" dirty="0">
                <a:solidFill>
                  <a:schemeClr val="bg1"/>
                </a:solidFill>
              </a:rPr>
              <a:t>Líder de Experiencia del usuario Hospital Regional De Moniquirá</a:t>
            </a:r>
            <a:endParaRPr lang="es-ES" sz="2800" dirty="0">
              <a:solidFill>
                <a:schemeClr val="bg1"/>
              </a:solidFill>
            </a:endParaRPr>
          </a:p>
          <a:p>
            <a:pPr algn="r"/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8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386D1441-F065-4B71-AEAA-C05663BE437A}"/>
              </a:ext>
            </a:extLst>
          </p:cNvPr>
          <p:cNvSpPr/>
          <p:nvPr/>
        </p:nvSpPr>
        <p:spPr>
          <a:xfrm>
            <a:off x="1744394" y="1787816"/>
            <a:ext cx="9411286" cy="3013447"/>
          </a:xfrm>
          <a:custGeom>
            <a:avLst/>
            <a:gdLst>
              <a:gd name="connsiteX0" fmla="*/ 0 w 9411286"/>
              <a:gd name="connsiteY0" fmla="*/ 1363347 h 3013447"/>
              <a:gd name="connsiteX1" fmla="*/ 1069144 w 9411286"/>
              <a:gd name="connsiteY1" fmla="*/ 2995200 h 3013447"/>
              <a:gd name="connsiteX2" fmla="*/ 1730326 w 9411286"/>
              <a:gd name="connsiteY2" fmla="*/ 2235544 h 3013447"/>
              <a:gd name="connsiteX3" fmla="*/ 2813538 w 9411286"/>
              <a:gd name="connsiteY3" fmla="*/ 2165206 h 3013447"/>
              <a:gd name="connsiteX4" fmla="*/ 3446584 w 9411286"/>
              <a:gd name="connsiteY4" fmla="*/ 1391483 h 3013447"/>
              <a:gd name="connsiteX5" fmla="*/ 3924886 w 9411286"/>
              <a:gd name="connsiteY5" fmla="*/ 223864 h 3013447"/>
              <a:gd name="connsiteX6" fmla="*/ 5275384 w 9411286"/>
              <a:gd name="connsiteY6" fmla="*/ 111323 h 3013447"/>
              <a:gd name="connsiteX7" fmla="*/ 5711483 w 9411286"/>
              <a:gd name="connsiteY7" fmla="*/ 1461821 h 3013447"/>
              <a:gd name="connsiteX8" fmla="*/ 9411286 w 9411286"/>
              <a:gd name="connsiteY8" fmla="*/ 1644701 h 301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1286" h="3013447">
                <a:moveTo>
                  <a:pt x="0" y="1363347"/>
                </a:moveTo>
                <a:cubicBezTo>
                  <a:pt x="390378" y="2106590"/>
                  <a:pt x="780756" y="2849834"/>
                  <a:pt x="1069144" y="2995200"/>
                </a:cubicBezTo>
                <a:cubicBezTo>
                  <a:pt x="1357532" y="3140566"/>
                  <a:pt x="1439594" y="2373876"/>
                  <a:pt x="1730326" y="2235544"/>
                </a:cubicBezTo>
                <a:cubicBezTo>
                  <a:pt x="2021058" y="2097212"/>
                  <a:pt x="2527495" y="2305883"/>
                  <a:pt x="2813538" y="2165206"/>
                </a:cubicBezTo>
                <a:cubicBezTo>
                  <a:pt x="3099581" y="2024529"/>
                  <a:pt x="3261359" y="1715040"/>
                  <a:pt x="3446584" y="1391483"/>
                </a:cubicBezTo>
                <a:cubicBezTo>
                  <a:pt x="3631809" y="1067926"/>
                  <a:pt x="3620086" y="437224"/>
                  <a:pt x="3924886" y="223864"/>
                </a:cubicBezTo>
                <a:cubicBezTo>
                  <a:pt x="4229686" y="10504"/>
                  <a:pt x="4977618" y="-95003"/>
                  <a:pt x="5275384" y="111323"/>
                </a:cubicBezTo>
                <a:cubicBezTo>
                  <a:pt x="5573150" y="317649"/>
                  <a:pt x="5022166" y="1206258"/>
                  <a:pt x="5711483" y="1461821"/>
                </a:cubicBezTo>
                <a:cubicBezTo>
                  <a:pt x="6400800" y="1717384"/>
                  <a:pt x="8729003" y="1621255"/>
                  <a:pt x="9411286" y="1644701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C969F49-930D-4E5E-9230-04F51AB7BFC4}"/>
              </a:ext>
            </a:extLst>
          </p:cNvPr>
          <p:cNvSpPr/>
          <p:nvPr/>
        </p:nvSpPr>
        <p:spPr>
          <a:xfrm>
            <a:off x="506436" y="1019661"/>
            <a:ext cx="1969477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Expectativas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F2134AB-2882-4D33-AD59-CE8BFF6CA4CF}"/>
              </a:ext>
            </a:extLst>
          </p:cNvPr>
          <p:cNvSpPr/>
          <p:nvPr/>
        </p:nvSpPr>
        <p:spPr>
          <a:xfrm>
            <a:off x="1744394" y="4855652"/>
            <a:ext cx="2124226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Primer momento o contacto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C21756A-3ECD-4320-8C71-25BD5CC8ED26}"/>
              </a:ext>
            </a:extLst>
          </p:cNvPr>
          <p:cNvSpPr/>
          <p:nvPr/>
        </p:nvSpPr>
        <p:spPr>
          <a:xfrm>
            <a:off x="3538024" y="4126013"/>
            <a:ext cx="2039817" cy="8968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Segundo momento (tramite administrativo)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D151D5E1-7348-4180-8B4C-9F493D9217AA}"/>
              </a:ext>
            </a:extLst>
          </p:cNvPr>
          <p:cNvSpPr/>
          <p:nvPr/>
        </p:nvSpPr>
        <p:spPr>
          <a:xfrm>
            <a:off x="5477021" y="843559"/>
            <a:ext cx="1739706" cy="77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Tercer momento (atención) 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A3FD79-8CBA-4D63-B3A8-7A2A17A037FD}"/>
              </a:ext>
            </a:extLst>
          </p:cNvPr>
          <p:cNvCxnSpPr/>
          <p:nvPr/>
        </p:nvCxnSpPr>
        <p:spPr>
          <a:xfrm>
            <a:off x="1237957" y="3601328"/>
            <a:ext cx="10353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2B68B17-E477-4F7F-8B63-4B4C794D859B}"/>
              </a:ext>
            </a:extLst>
          </p:cNvPr>
          <p:cNvCxnSpPr/>
          <p:nvPr/>
        </p:nvCxnSpPr>
        <p:spPr>
          <a:xfrm>
            <a:off x="337625" y="703384"/>
            <a:ext cx="0" cy="579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2A11CDCA-B6BC-4DEF-98BF-262D66F9FBCB}"/>
              </a:ext>
            </a:extLst>
          </p:cNvPr>
          <p:cNvSpPr/>
          <p:nvPr/>
        </p:nvSpPr>
        <p:spPr>
          <a:xfrm>
            <a:off x="63314" y="144193"/>
            <a:ext cx="548621" cy="559191"/>
          </a:xfrm>
          <a:prstGeom prst="ellips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10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13BCCB5-0BFF-49D8-8632-8FAB625F57C1}"/>
              </a:ext>
            </a:extLst>
          </p:cNvPr>
          <p:cNvSpPr/>
          <p:nvPr/>
        </p:nvSpPr>
        <p:spPr>
          <a:xfrm>
            <a:off x="63314" y="6298809"/>
            <a:ext cx="548621" cy="559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4F1D585-9A88-4EEC-BD84-79A7C91088E7}"/>
              </a:ext>
            </a:extLst>
          </p:cNvPr>
          <p:cNvSpPr/>
          <p:nvPr/>
        </p:nvSpPr>
        <p:spPr>
          <a:xfrm>
            <a:off x="2595518" y="4222782"/>
            <a:ext cx="506408" cy="403784"/>
          </a:xfrm>
          <a:prstGeom prst="ellipse">
            <a:avLst/>
          </a:prstGeom>
          <a:solidFill>
            <a:srgbClr val="E78F19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3.5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DA0B761-2737-4F06-9B49-18FA5EC27DC6}"/>
              </a:ext>
            </a:extLst>
          </p:cNvPr>
          <p:cNvSpPr/>
          <p:nvPr/>
        </p:nvSpPr>
        <p:spPr>
          <a:xfrm>
            <a:off x="4783044" y="3722229"/>
            <a:ext cx="506408" cy="403784"/>
          </a:xfrm>
          <a:prstGeom prst="ellipse">
            <a:avLst/>
          </a:prstGeom>
          <a:solidFill>
            <a:srgbClr val="FFC000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4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C8D017A-CE6E-4BD3-B8AD-85AAB17E88FF}"/>
              </a:ext>
            </a:extLst>
          </p:cNvPr>
          <p:cNvSpPr/>
          <p:nvPr/>
        </p:nvSpPr>
        <p:spPr>
          <a:xfrm>
            <a:off x="6161663" y="1943223"/>
            <a:ext cx="506408" cy="403784"/>
          </a:xfrm>
          <a:prstGeom prst="ellipse">
            <a:avLst/>
          </a:prstGeom>
          <a:solidFill>
            <a:srgbClr val="86C56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7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3BF3EF9-9AFC-4F52-BA77-AE0FCB67CAF8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237957" y="1613691"/>
            <a:ext cx="506437" cy="153747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53810D3B-9244-4CAB-90F7-2BDA9CC6C360}"/>
              </a:ext>
            </a:extLst>
          </p:cNvPr>
          <p:cNvSpPr/>
          <p:nvPr/>
        </p:nvSpPr>
        <p:spPr>
          <a:xfrm>
            <a:off x="7746629" y="2192086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Cuarto momento (Proceso salida y agendamiento)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33C83C60-647E-45D5-8718-6B4E968BAAC6}"/>
              </a:ext>
            </a:extLst>
          </p:cNvPr>
          <p:cNvSpPr/>
          <p:nvPr/>
        </p:nvSpPr>
        <p:spPr>
          <a:xfrm>
            <a:off x="7216727" y="2711445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6.5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F351402A-EBCC-424F-AFB3-34DF8D4EBCC2}"/>
              </a:ext>
            </a:extLst>
          </p:cNvPr>
          <p:cNvSpPr/>
          <p:nvPr/>
        </p:nvSpPr>
        <p:spPr>
          <a:xfrm>
            <a:off x="9866135" y="2179152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Quinto momento (Seguimiento)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035C7AE-94E5-4CC8-A65D-F3A5D0EE3968}"/>
              </a:ext>
            </a:extLst>
          </p:cNvPr>
          <p:cNvSpPr/>
          <p:nvPr/>
        </p:nvSpPr>
        <p:spPr>
          <a:xfrm>
            <a:off x="11479233" y="3056104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1212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386D1441-F065-4B71-AEAA-C05663BE437A}"/>
              </a:ext>
            </a:extLst>
          </p:cNvPr>
          <p:cNvSpPr/>
          <p:nvPr/>
        </p:nvSpPr>
        <p:spPr>
          <a:xfrm>
            <a:off x="1744394" y="1787816"/>
            <a:ext cx="9411286" cy="3013447"/>
          </a:xfrm>
          <a:custGeom>
            <a:avLst/>
            <a:gdLst>
              <a:gd name="connsiteX0" fmla="*/ 0 w 9411286"/>
              <a:gd name="connsiteY0" fmla="*/ 1363347 h 3013447"/>
              <a:gd name="connsiteX1" fmla="*/ 1069144 w 9411286"/>
              <a:gd name="connsiteY1" fmla="*/ 2995200 h 3013447"/>
              <a:gd name="connsiteX2" fmla="*/ 1730326 w 9411286"/>
              <a:gd name="connsiteY2" fmla="*/ 2235544 h 3013447"/>
              <a:gd name="connsiteX3" fmla="*/ 2813538 w 9411286"/>
              <a:gd name="connsiteY3" fmla="*/ 2165206 h 3013447"/>
              <a:gd name="connsiteX4" fmla="*/ 3446584 w 9411286"/>
              <a:gd name="connsiteY4" fmla="*/ 1391483 h 3013447"/>
              <a:gd name="connsiteX5" fmla="*/ 3924886 w 9411286"/>
              <a:gd name="connsiteY5" fmla="*/ 223864 h 3013447"/>
              <a:gd name="connsiteX6" fmla="*/ 5275384 w 9411286"/>
              <a:gd name="connsiteY6" fmla="*/ 111323 h 3013447"/>
              <a:gd name="connsiteX7" fmla="*/ 5711483 w 9411286"/>
              <a:gd name="connsiteY7" fmla="*/ 1461821 h 3013447"/>
              <a:gd name="connsiteX8" fmla="*/ 9411286 w 9411286"/>
              <a:gd name="connsiteY8" fmla="*/ 1644701 h 301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1286" h="3013447">
                <a:moveTo>
                  <a:pt x="0" y="1363347"/>
                </a:moveTo>
                <a:cubicBezTo>
                  <a:pt x="390378" y="2106590"/>
                  <a:pt x="780756" y="2849834"/>
                  <a:pt x="1069144" y="2995200"/>
                </a:cubicBezTo>
                <a:cubicBezTo>
                  <a:pt x="1357532" y="3140566"/>
                  <a:pt x="1439594" y="2373876"/>
                  <a:pt x="1730326" y="2235544"/>
                </a:cubicBezTo>
                <a:cubicBezTo>
                  <a:pt x="2021058" y="2097212"/>
                  <a:pt x="2527495" y="2305883"/>
                  <a:pt x="2813538" y="2165206"/>
                </a:cubicBezTo>
                <a:cubicBezTo>
                  <a:pt x="3099581" y="2024529"/>
                  <a:pt x="3261359" y="1715040"/>
                  <a:pt x="3446584" y="1391483"/>
                </a:cubicBezTo>
                <a:cubicBezTo>
                  <a:pt x="3631809" y="1067926"/>
                  <a:pt x="3620086" y="437224"/>
                  <a:pt x="3924886" y="223864"/>
                </a:cubicBezTo>
                <a:cubicBezTo>
                  <a:pt x="4229686" y="10504"/>
                  <a:pt x="4977618" y="-95003"/>
                  <a:pt x="5275384" y="111323"/>
                </a:cubicBezTo>
                <a:cubicBezTo>
                  <a:pt x="5573150" y="317649"/>
                  <a:pt x="5022166" y="1206258"/>
                  <a:pt x="5711483" y="1461821"/>
                </a:cubicBezTo>
                <a:cubicBezTo>
                  <a:pt x="6400800" y="1717384"/>
                  <a:pt x="8729003" y="1621255"/>
                  <a:pt x="9411286" y="1644701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C969F49-930D-4E5E-9230-04F51AB7BFC4}"/>
              </a:ext>
            </a:extLst>
          </p:cNvPr>
          <p:cNvSpPr/>
          <p:nvPr/>
        </p:nvSpPr>
        <p:spPr>
          <a:xfrm>
            <a:off x="506436" y="1019661"/>
            <a:ext cx="1969477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Expectativas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F2134AB-2882-4D33-AD59-CE8BFF6CA4CF}"/>
              </a:ext>
            </a:extLst>
          </p:cNvPr>
          <p:cNvSpPr/>
          <p:nvPr/>
        </p:nvSpPr>
        <p:spPr>
          <a:xfrm>
            <a:off x="1744394" y="4855652"/>
            <a:ext cx="2124226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Primer momento o contacto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C21756A-3ECD-4320-8C71-25BD5CC8ED26}"/>
              </a:ext>
            </a:extLst>
          </p:cNvPr>
          <p:cNvSpPr/>
          <p:nvPr/>
        </p:nvSpPr>
        <p:spPr>
          <a:xfrm>
            <a:off x="3655255" y="4126013"/>
            <a:ext cx="2039817" cy="8968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Segundo momento (tramite administrativo)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D151D5E1-7348-4180-8B4C-9F493D9217AA}"/>
              </a:ext>
            </a:extLst>
          </p:cNvPr>
          <p:cNvSpPr/>
          <p:nvPr/>
        </p:nvSpPr>
        <p:spPr>
          <a:xfrm>
            <a:off x="5477021" y="843559"/>
            <a:ext cx="1739706" cy="77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Tercer momento (atención) 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A3FD79-8CBA-4D63-B3A8-7A2A17A037FD}"/>
              </a:ext>
            </a:extLst>
          </p:cNvPr>
          <p:cNvCxnSpPr/>
          <p:nvPr/>
        </p:nvCxnSpPr>
        <p:spPr>
          <a:xfrm>
            <a:off x="1237957" y="3601328"/>
            <a:ext cx="10353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2B68B17-E477-4F7F-8B63-4B4C794D859B}"/>
              </a:ext>
            </a:extLst>
          </p:cNvPr>
          <p:cNvCxnSpPr/>
          <p:nvPr/>
        </p:nvCxnSpPr>
        <p:spPr>
          <a:xfrm>
            <a:off x="337625" y="703384"/>
            <a:ext cx="0" cy="579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2A11CDCA-B6BC-4DEF-98BF-262D66F9FBCB}"/>
              </a:ext>
            </a:extLst>
          </p:cNvPr>
          <p:cNvSpPr/>
          <p:nvPr/>
        </p:nvSpPr>
        <p:spPr>
          <a:xfrm>
            <a:off x="63314" y="144193"/>
            <a:ext cx="548621" cy="559191"/>
          </a:xfrm>
          <a:prstGeom prst="ellips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10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13BCCB5-0BFF-49D8-8632-8FAB625F57C1}"/>
              </a:ext>
            </a:extLst>
          </p:cNvPr>
          <p:cNvSpPr/>
          <p:nvPr/>
        </p:nvSpPr>
        <p:spPr>
          <a:xfrm>
            <a:off x="63314" y="6298809"/>
            <a:ext cx="548621" cy="559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4F1D585-9A88-4EEC-BD84-79A7C91088E7}"/>
              </a:ext>
            </a:extLst>
          </p:cNvPr>
          <p:cNvSpPr/>
          <p:nvPr/>
        </p:nvSpPr>
        <p:spPr>
          <a:xfrm>
            <a:off x="2595518" y="4222782"/>
            <a:ext cx="506408" cy="403784"/>
          </a:xfrm>
          <a:prstGeom prst="ellipse">
            <a:avLst/>
          </a:prstGeom>
          <a:solidFill>
            <a:srgbClr val="E78F19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3.5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DA0B761-2737-4F06-9B49-18FA5EC27DC6}"/>
              </a:ext>
            </a:extLst>
          </p:cNvPr>
          <p:cNvSpPr/>
          <p:nvPr/>
        </p:nvSpPr>
        <p:spPr>
          <a:xfrm>
            <a:off x="4783044" y="3722229"/>
            <a:ext cx="506408" cy="403784"/>
          </a:xfrm>
          <a:prstGeom prst="ellipse">
            <a:avLst/>
          </a:prstGeom>
          <a:solidFill>
            <a:srgbClr val="FFC000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4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C8D017A-CE6E-4BD3-B8AD-85AAB17E88FF}"/>
              </a:ext>
            </a:extLst>
          </p:cNvPr>
          <p:cNvSpPr/>
          <p:nvPr/>
        </p:nvSpPr>
        <p:spPr>
          <a:xfrm>
            <a:off x="6161663" y="1943223"/>
            <a:ext cx="506408" cy="403784"/>
          </a:xfrm>
          <a:prstGeom prst="ellipse">
            <a:avLst/>
          </a:prstGeom>
          <a:solidFill>
            <a:srgbClr val="86C56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7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3BF3EF9-9AFC-4F52-BA77-AE0FCB67CAF8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237957" y="1613691"/>
            <a:ext cx="506437" cy="153747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53810D3B-9244-4CAB-90F7-2BDA9CC6C360}"/>
              </a:ext>
            </a:extLst>
          </p:cNvPr>
          <p:cNvSpPr/>
          <p:nvPr/>
        </p:nvSpPr>
        <p:spPr>
          <a:xfrm>
            <a:off x="7746629" y="2192086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Cuarto momento (Proceso salida y agendamiento)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33C83C60-647E-45D5-8718-6B4E968BAAC6}"/>
              </a:ext>
            </a:extLst>
          </p:cNvPr>
          <p:cNvSpPr/>
          <p:nvPr/>
        </p:nvSpPr>
        <p:spPr>
          <a:xfrm>
            <a:off x="7216727" y="2711445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6.5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F351402A-EBCC-424F-AFB3-34DF8D4EBCC2}"/>
              </a:ext>
            </a:extLst>
          </p:cNvPr>
          <p:cNvSpPr/>
          <p:nvPr/>
        </p:nvSpPr>
        <p:spPr>
          <a:xfrm>
            <a:off x="9866135" y="2179152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Quinto momento (Seguimiento)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035C7AE-94E5-4CC8-A65D-F3A5D0EE3968}"/>
              </a:ext>
            </a:extLst>
          </p:cNvPr>
          <p:cNvSpPr/>
          <p:nvPr/>
        </p:nvSpPr>
        <p:spPr>
          <a:xfrm>
            <a:off x="11479233" y="3056104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F7BC56C-DC7A-421B-B38D-81E324FE4B5D}"/>
              </a:ext>
            </a:extLst>
          </p:cNvPr>
          <p:cNvSpPr txBox="1"/>
          <p:nvPr/>
        </p:nvSpPr>
        <p:spPr>
          <a:xfrm>
            <a:off x="1702203" y="5469232"/>
            <a:ext cx="2124223" cy="1477328"/>
          </a:xfrm>
          <a:prstGeom prst="rect">
            <a:avLst/>
          </a:prstGeom>
          <a:noFill/>
          <a:ln>
            <a:solidFill>
              <a:srgbClr val="E78F19"/>
            </a:solidFill>
          </a:ln>
        </p:spPr>
        <p:txBody>
          <a:bodyPr wrap="square" rtlCol="0">
            <a:spAutoFit/>
          </a:bodyPr>
          <a:lstStyle/>
          <a:p>
            <a:r>
              <a:rPr lang="es-CO" sz="1200" dirty="0"/>
              <a:t>*Dificultad para establecer contacto agendamiento</a:t>
            </a:r>
          </a:p>
          <a:p>
            <a:pPr algn="just"/>
            <a:r>
              <a:rPr lang="es-CO" sz="1200" dirty="0"/>
              <a:t>*Tiempo prolongado en espera de la llamada</a:t>
            </a:r>
          </a:p>
          <a:p>
            <a:r>
              <a:rPr lang="es-CO" sz="1200" dirty="0"/>
              <a:t>*Frustración cuando se generan listas de espera </a:t>
            </a:r>
          </a:p>
          <a:p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2025926-A4CA-4ACF-8CB2-B41973B6DDE6}"/>
              </a:ext>
            </a:extLst>
          </p:cNvPr>
          <p:cNvSpPr txBox="1"/>
          <p:nvPr/>
        </p:nvSpPr>
        <p:spPr>
          <a:xfrm>
            <a:off x="3938991" y="5101076"/>
            <a:ext cx="1927238" cy="101566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*Demora en tramite de facturación y agendamiento presencial.</a:t>
            </a:r>
          </a:p>
          <a:p>
            <a:pPr algn="just"/>
            <a:r>
              <a:rPr lang="es-CO" sz="1200" dirty="0"/>
              <a:t> *Temperatura del ambiente en sala de espera.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CDF7F33-C84D-45CC-8550-517F7611FDDC}"/>
              </a:ext>
            </a:extLst>
          </p:cNvPr>
          <p:cNvSpPr txBox="1"/>
          <p:nvPr/>
        </p:nvSpPr>
        <p:spPr>
          <a:xfrm>
            <a:off x="5130054" y="12545"/>
            <a:ext cx="2616575" cy="830997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*Generar mayor empatía por parte de algunos profesionales.</a:t>
            </a:r>
          </a:p>
          <a:p>
            <a:pPr algn="just"/>
            <a:r>
              <a:rPr lang="es-CO" sz="1200" dirty="0"/>
              <a:t>*Demora en valoración inicial por parte de medico.</a:t>
            </a:r>
            <a:endParaRPr lang="es-CO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2ACD14C-9EC0-4263-8AA1-6A3D750F0A2F}"/>
              </a:ext>
            </a:extLst>
          </p:cNvPr>
          <p:cNvSpPr txBox="1"/>
          <p:nvPr/>
        </p:nvSpPr>
        <p:spPr>
          <a:xfrm>
            <a:off x="7605933" y="3706836"/>
            <a:ext cx="2217969" cy="1846659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*Agendar todas las ordenes antes de egreso.</a:t>
            </a:r>
          </a:p>
          <a:p>
            <a:pPr algn="just"/>
            <a:r>
              <a:rPr lang="es-ES" sz="1200" dirty="0"/>
              <a:t>*Demora en tramite de facturación y agendamiento presencial.</a:t>
            </a:r>
          </a:p>
          <a:p>
            <a:pPr algn="just"/>
            <a:r>
              <a:rPr lang="es-ES" sz="1200" dirty="0"/>
              <a:t>*Falta de claridad en la guía de tramites administrativos por parte de profesionales en salud.</a:t>
            </a:r>
          </a:p>
          <a:p>
            <a:pPr algn="just"/>
            <a:endParaRPr lang="es-CO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B54F589-C178-433E-B702-F242688F19B6}"/>
              </a:ext>
            </a:extLst>
          </p:cNvPr>
          <p:cNvSpPr txBox="1"/>
          <p:nvPr/>
        </p:nvSpPr>
        <p:spPr>
          <a:xfrm>
            <a:off x="10058400" y="3693902"/>
            <a:ext cx="2010506" cy="1015663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*Realizar seguimiento a cirugías que no se programaron.</a:t>
            </a:r>
          </a:p>
          <a:p>
            <a:pPr algn="just"/>
            <a:r>
              <a:rPr lang="es-CO" sz="1200" dirty="0"/>
              <a:t>*Realizar confirmación al 100% de las citas agendadas.</a:t>
            </a:r>
          </a:p>
        </p:txBody>
      </p:sp>
    </p:spTree>
    <p:extLst>
      <p:ext uri="{BB962C8B-B14F-4D97-AF65-F5344CB8AC3E}">
        <p14:creationId xmlns:p14="http://schemas.microsoft.com/office/powerpoint/2010/main" val="2343838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CAMBIO MUESTRA DE ENCUESTAS DE SATISFACCIÓN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1AFFC9-078F-4C9D-BEB3-FFDE90DCF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51" y="928393"/>
            <a:ext cx="7757221" cy="54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3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2800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Orden del día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193548" y="1404586"/>
            <a:ext cx="11460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 algn="just">
              <a:buAutoNum type="arabicPeriod"/>
            </a:pP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Llamado a lista verificación de Quórum</a:t>
            </a:r>
          </a:p>
          <a:p>
            <a:pPr marL="971550" lvl="1" indent="-514350" algn="just">
              <a:buAutoNum type="arabicPeriod"/>
            </a:pPr>
            <a:r>
              <a:rPr lang="es-ES" sz="2800" dirty="0"/>
              <a:t>Seguimiento a los compromisos del acta anterior</a:t>
            </a:r>
            <a:endParaRPr lang="es-CO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Presentación </a:t>
            </a:r>
            <a:r>
              <a:rPr lang="es-ES" sz="2800" dirty="0" err="1"/>
              <a:t>PQRSF</a:t>
            </a: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Proposiciones y varios</a:t>
            </a:r>
          </a:p>
          <a:p>
            <a:pPr marL="971550" lvl="1" indent="-514350" algn="just">
              <a:buAutoNum type="arabicPeriod"/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51085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Llamado a lista de los asistentes y verificación del Quórum </a:t>
            </a:r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81000" y="2282410"/>
            <a:ext cx="112670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Gerente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Subgerencia Científica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médicos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enfermería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Representantes de los Usuarios</a:t>
            </a:r>
          </a:p>
          <a:p>
            <a:pPr algn="just"/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17860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Objetivo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842868" y="2282410"/>
            <a:ext cx="89611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Propender y velar por el cumplimiento de los deberes, derechos y humanización en la atención de pacientes garantizando el mejoramiento de la calidad en la prestación de servicios en </a:t>
            </a:r>
            <a:r>
              <a:rPr lang="es-CO" sz="2800" dirty="0"/>
              <a:t>el Hospital Regional de Moniquirá. </a:t>
            </a:r>
          </a:p>
        </p:txBody>
      </p:sp>
    </p:spTree>
    <p:extLst>
      <p:ext uri="{BB962C8B-B14F-4D97-AF65-F5344CB8AC3E}">
        <p14:creationId xmlns:p14="http://schemas.microsoft.com/office/powerpoint/2010/main" val="376043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DDCDDE-2FDF-484C-B09B-FA126FF2D343}"/>
              </a:ext>
            </a:extLst>
          </p:cNvPr>
          <p:cNvSpPr txBox="1"/>
          <p:nvPr/>
        </p:nvSpPr>
        <p:spPr>
          <a:xfrm>
            <a:off x="325901" y="1332077"/>
            <a:ext cx="467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Durante el mes de Enero se presentaron 7 quejas, 1 sugerencia y 6 felicitaciones.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98F74BD-E738-4E86-8052-E2ACEDE78F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927146"/>
              </p:ext>
            </p:extLst>
          </p:nvPr>
        </p:nvGraphicFramePr>
        <p:xfrm>
          <a:off x="5598941" y="1333801"/>
          <a:ext cx="6107724" cy="310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07032FEB-7378-4414-976D-64CEFD795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02" y="4935454"/>
            <a:ext cx="4021016" cy="139493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8CB8BBC-E37E-4974-802B-892A6C21AD63}"/>
              </a:ext>
            </a:extLst>
          </p:cNvPr>
          <p:cNvSpPr txBox="1"/>
          <p:nvPr/>
        </p:nvSpPr>
        <p:spPr>
          <a:xfrm>
            <a:off x="485335" y="2426600"/>
            <a:ext cx="3261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porcentaje quejas en relación a numero de usuarios en el mes es de 0.009%</a:t>
            </a:r>
          </a:p>
        </p:txBody>
      </p:sp>
    </p:spTree>
    <p:extLst>
      <p:ext uri="{BB962C8B-B14F-4D97-AF65-F5344CB8AC3E}">
        <p14:creationId xmlns:p14="http://schemas.microsoft.com/office/powerpoint/2010/main" val="367521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9B01EA8-154E-4A6C-A386-8A1FC68035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361605"/>
              </p:ext>
            </p:extLst>
          </p:nvPr>
        </p:nvGraphicFramePr>
        <p:xfrm>
          <a:off x="5257214" y="731464"/>
          <a:ext cx="6515686" cy="455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CE081C78-9C93-493E-8B97-6539D18B5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59" y="3429000"/>
            <a:ext cx="2974964" cy="277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DAA3976-2047-43F8-80B2-5B3254B221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962171"/>
              </p:ext>
            </p:extLst>
          </p:nvPr>
        </p:nvGraphicFramePr>
        <p:xfrm>
          <a:off x="5233182" y="685799"/>
          <a:ext cx="6103033" cy="375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C431DDF8-A580-4B85-8347-2E7C631C4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363" y="4304714"/>
            <a:ext cx="3745111" cy="187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54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CANALES DE RECEPCIÓN DE LAS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PQRSF</a:t>
            </a:r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481D082-C991-4936-A6AD-507E548EBA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755120"/>
              </p:ext>
            </p:extLst>
          </p:nvPr>
        </p:nvGraphicFramePr>
        <p:xfrm>
          <a:off x="1856935" y="703385"/>
          <a:ext cx="8060787" cy="452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24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PERTINENCIA EN EL TIEMPO DE RESPUESTA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17CDCED-B702-4748-BA4A-DF11911BB4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796553"/>
              </p:ext>
            </p:extLst>
          </p:nvPr>
        </p:nvGraphicFramePr>
        <p:xfrm>
          <a:off x="1516965" y="1223889"/>
          <a:ext cx="7584831" cy="4276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13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47815</TotalTime>
  <Words>428</Words>
  <Application>Microsoft Office PowerPoint</Application>
  <PresentationFormat>Panorámica</PresentationFormat>
  <Paragraphs>83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24" baseType="lpstr">
      <vt:lpstr>Arial</vt:lpstr>
      <vt:lpstr>Arial Rounded</vt:lpstr>
      <vt:lpstr>Arial Rounded MT Bold</vt:lpstr>
      <vt:lpstr>Arial Unicode MS</vt:lpstr>
      <vt:lpstr>Bahnschrift Condensed</vt:lpstr>
      <vt:lpstr>Calibri</vt:lpstr>
      <vt:lpstr>Calibri Light</vt:lpstr>
      <vt:lpstr>Office Theme</vt:lpstr>
      <vt:lpstr>3_Office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BALAGUERA, LAURA SOFÍA</dc:creator>
  <cp:lastModifiedBy>USER-HRM</cp:lastModifiedBy>
  <cp:revision>309</cp:revision>
  <cp:lastPrinted>2023-05-26T16:20:09Z</cp:lastPrinted>
  <dcterms:created xsi:type="dcterms:W3CDTF">2020-05-31T20:35:16Z</dcterms:created>
  <dcterms:modified xsi:type="dcterms:W3CDTF">2023-05-26T16:21:02Z</dcterms:modified>
</cp:coreProperties>
</file>