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61" r:id="rId3"/>
  </p:sldMasterIdLst>
  <p:notesMasterIdLst>
    <p:notesMasterId r:id="rId22"/>
  </p:notesMasterIdLst>
  <p:handoutMasterIdLst>
    <p:handoutMasterId r:id="rId23"/>
  </p:handoutMasterIdLst>
  <p:sldIdLst>
    <p:sldId id="258" r:id="rId4"/>
    <p:sldId id="381" r:id="rId5"/>
    <p:sldId id="398" r:id="rId6"/>
    <p:sldId id="380" r:id="rId7"/>
    <p:sldId id="418" r:id="rId8"/>
    <p:sldId id="409" r:id="rId9"/>
    <p:sldId id="407" r:id="rId10"/>
    <p:sldId id="408" r:id="rId11"/>
    <p:sldId id="410" r:id="rId12"/>
    <p:sldId id="421" r:id="rId13"/>
    <p:sldId id="411" r:id="rId14"/>
    <p:sldId id="413" r:id="rId15"/>
    <p:sldId id="419" r:id="rId16"/>
    <p:sldId id="420" r:id="rId17"/>
    <p:sldId id="334" r:id="rId18"/>
    <p:sldId id="416" r:id="rId19"/>
    <p:sldId id="417" r:id="rId20"/>
    <p:sldId id="415" r:id="rId2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4B"/>
    <a:srgbClr val="E78F19"/>
    <a:srgbClr val="86C563"/>
    <a:srgbClr val="FF99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68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%20(version%20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%20(version%201)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Downloads\PQRS%202022%20VERDADERO%20(version%201)%20(version%201)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%20(version%201)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%20(version%201)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\Downloads\PQRS%202022%20VERDADERO%20(version%201)%20(version%201)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Downloads\PQRS%202022%20VERDADERO%20(version%201)%20(version%201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a\Downloads\PQRS%202022%20VERDADERO%20(version%201)%20(version%201)%20(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MX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'1'!$D$4</c:f>
              <c:strCache>
                <c:ptCount val="1"/>
                <c:pt idx="0">
                  <c:v>Queja </c:v>
                </c:pt>
              </c:strCache>
            </c:strRef>
          </c:tx>
          <c:spPr>
            <a:ln w="19050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6350" cap="flat" cmpd="sng" algn="ctr">
                <a:solidFill>
                  <a:schemeClr val="accent6"/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'1'!$E$3:$I$3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'1'!$E$4:$I$4</c:f>
              <c:numCache>
                <c:formatCode>General</c:formatCode>
                <c:ptCount val="5"/>
                <c:pt idx="0">
                  <c:v>7</c:v>
                </c:pt>
                <c:pt idx="1">
                  <c:v>22</c:v>
                </c:pt>
                <c:pt idx="2">
                  <c:v>16</c:v>
                </c:pt>
                <c:pt idx="3">
                  <c:v>21</c:v>
                </c:pt>
                <c:pt idx="4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86-412E-AD78-A19737CAACC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21361792"/>
        <c:axId val="1"/>
      </c:lineChart>
      <c:catAx>
        <c:axId val="821361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MX"/>
          </a:p>
        </c:txPr>
        <c:crossAx val="821361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PQRSF</a:t>
            </a:r>
            <a:r>
              <a:rPr lang="es-CO" baseline="0" dirty="0"/>
              <a:t> MES DE MAYO</a:t>
            </a:r>
            <a:endParaRPr lang="es-CO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555555555555555E-2"/>
          <c:y val="0.19940860215053766"/>
          <c:w val="0.93888888888888888"/>
          <c:h val="0.6278617390568114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38B7-48A1-8922-2F6175B400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38B7-48A1-8922-2F6175B400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38B7-48A1-8922-2F6175B400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6-38B7-48A1-8922-2F6175B400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'2'!$B$2:$B$4</c:f>
              <c:strCache>
                <c:ptCount val="3"/>
                <c:pt idx="0">
                  <c:v>QUEJA</c:v>
                </c:pt>
                <c:pt idx="1">
                  <c:v>FELICITACION</c:v>
                </c:pt>
                <c:pt idx="2">
                  <c:v>SUGERENCIA</c:v>
                </c:pt>
              </c:strCache>
            </c:strRef>
          </c:cat>
          <c:val>
            <c:numRef>
              <c:f>'2'!$C$2:$C$4</c:f>
              <c:numCache>
                <c:formatCode>General</c:formatCode>
                <c:ptCount val="3"/>
                <c:pt idx="0">
                  <c:v>18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B7-48A1-8922-2F6175B4004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/>
              <a:t>QUEJAS POR SERVICIO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'3'!$B$3:$B$14</c:f>
              <c:strCache>
                <c:ptCount val="7"/>
                <c:pt idx="0">
                  <c:v>AGENDAMIENTO Y CALL CENTER</c:v>
                </c:pt>
                <c:pt idx="1">
                  <c:v>TERAPIAS FISICAS</c:v>
                </c:pt>
                <c:pt idx="2">
                  <c:v>CONSULTA EXTERNA</c:v>
                </c:pt>
                <c:pt idx="3">
                  <c:v>FACTURACIÓN</c:v>
                </c:pt>
                <c:pt idx="4">
                  <c:v>URGENCIAS</c:v>
                </c:pt>
                <c:pt idx="5">
                  <c:v>VIGILANCIA</c:v>
                </c:pt>
                <c:pt idx="6">
                  <c:v>HOSPITALIZACION</c:v>
                </c:pt>
              </c:strCache>
            </c:strRef>
          </c:cat>
          <c:val>
            <c:numRef>
              <c:f>'3'!$C$3:$C$14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B0-4C15-93A4-2FCFC3B9A2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75250832"/>
        <c:axId val="1"/>
        <c:axId val="0"/>
      </c:bar3DChart>
      <c:catAx>
        <c:axId val="87525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875250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697-4CA3-AB95-FBB3696788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697-4CA3-AB95-FBB3696788C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697-4CA3-AB95-FBB3696788C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697-4CA3-AB95-FBB3696788C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697-4CA3-AB95-FBB3696788C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9697-4CA3-AB95-FBB3696788C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9697-4CA3-AB95-FBB3696788C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697-4CA3-AB95-FBB3696788C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697-4CA3-AB95-FBB3696788C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697-4CA3-AB95-FBB3696788C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697-4CA3-AB95-FBB3696788C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9697-4CA3-AB95-FBB3696788C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9697-4CA3-AB95-FBB3696788CF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D-9697-4CA3-AB95-FBB3696788CF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'3'!$B$3:$B$14</c:f>
              <c:strCache>
                <c:ptCount val="7"/>
                <c:pt idx="0">
                  <c:v>AGENDAMIENTO Y CALL CENTER</c:v>
                </c:pt>
                <c:pt idx="1">
                  <c:v>TERAPIAS FISICAS</c:v>
                </c:pt>
                <c:pt idx="2">
                  <c:v>CONSULTA EXTERNA</c:v>
                </c:pt>
                <c:pt idx="3">
                  <c:v>FACTURACIÓN</c:v>
                </c:pt>
                <c:pt idx="4">
                  <c:v>URGENCIAS</c:v>
                </c:pt>
                <c:pt idx="5">
                  <c:v>VIGILANCIA</c:v>
                </c:pt>
                <c:pt idx="6">
                  <c:v>HOSPITALIZACION</c:v>
                </c:pt>
              </c:strCache>
            </c:strRef>
          </c:cat>
          <c:val>
            <c:numRef>
              <c:f>'3'!$C$3:$C$14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697-4CA3-AB95-FBB3696788C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dirty="0"/>
              <a:t>CLASIFICACIÓN</a:t>
            </a:r>
            <a:r>
              <a:rPr lang="es-CO" baseline="0" dirty="0"/>
              <a:t> POR TIPO DE QUEJA</a:t>
            </a:r>
            <a:endParaRPr lang="es-CO" dirty="0"/>
          </a:p>
        </c:rich>
      </c:tx>
      <c:layout>
        <c:manualLayout>
          <c:xMode val="edge"/>
          <c:yMode val="edge"/>
          <c:x val="0.31614768632143531"/>
          <c:y val="1.57271192086741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9839-4873-BAF3-0D5482B88D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9839-4873-BAF3-0D5482B88D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9839-4873-BAF3-0D5482B88D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9839-4873-BAF3-0D5482B88D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9839-4873-BAF3-0D5482B88D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A-9839-4873-BAF3-0D5482B88D3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9839-4873-BAF3-0D5482B88D3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9839-4873-BAF3-0D5482B88D3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9839-4873-BAF3-0D5482B88D3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9839-4873-BAF3-0D5482B88D3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MX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9839-4873-BAF3-0D5482B88D34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'4'!$B$3:$B$8</c:f>
              <c:strCache>
                <c:ptCount val="5"/>
                <c:pt idx="0">
                  <c:v>TRATO</c:v>
                </c:pt>
                <c:pt idx="1">
                  <c:v>CALIDAD</c:v>
                </c:pt>
                <c:pt idx="2">
                  <c:v>OPORTUNIDAD</c:v>
                </c:pt>
                <c:pt idx="3">
                  <c:v>TIEMPO DE ESPERA</c:v>
                </c:pt>
                <c:pt idx="4">
                  <c:v>INFORMACIÓN</c:v>
                </c:pt>
              </c:strCache>
            </c:strRef>
          </c:cat>
          <c:val>
            <c:numRef>
              <c:f>'4'!$C$3:$C$8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839-4873-BAF3-0D5482B88D3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MODALIDAD DE RECEPCIÓN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solidFill>
                  <a:srgbClr val="92D050"/>
                </a:solidFill>
                <a:round/>
              </a:ln>
              <a:effectLst/>
              <a:sp3d contourW="9525">
                <a:contourClr>
                  <a:srgbClr val="92D05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192-49ED-BAE4-851077BA8B12}"/>
              </c:ext>
            </c:extLst>
          </c:dPt>
          <c:dLbls>
            <c:dLbl>
              <c:idx val="0"/>
              <c:layout>
                <c:manualLayout>
                  <c:x val="2.980334777250776E-2"/>
                  <c:y val="-3.3191862818815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92-49ED-BAE4-851077BA8B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'6'!$B$6:$B$7</c:f>
              <c:strCache>
                <c:ptCount val="2"/>
                <c:pt idx="0">
                  <c:v>BUZONES</c:v>
                </c:pt>
                <c:pt idx="1">
                  <c:v>VENTANILLA UNICA</c:v>
                </c:pt>
              </c:strCache>
            </c:strRef>
          </c:cat>
          <c:val>
            <c:numRef>
              <c:f>'6'!$C$6:$C$7</c:f>
              <c:numCache>
                <c:formatCode>General</c:formatCode>
                <c:ptCount val="2"/>
                <c:pt idx="0">
                  <c:v>27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2-49ED-BAE4-851077BA8B1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98675880"/>
        <c:axId val="1"/>
        <c:axId val="0"/>
      </c:bar3DChart>
      <c:catAx>
        <c:axId val="598675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98675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O" dirty="0"/>
              <a:t>RESPUESTA</a:t>
            </a:r>
            <a:r>
              <a:rPr lang="es-CO" baseline="0" dirty="0"/>
              <a:t> OPORTUNA</a:t>
            </a:r>
            <a:endParaRPr lang="es-CO" dirty="0"/>
          </a:p>
        </c:rich>
      </c:tx>
      <c:layout>
        <c:manualLayout>
          <c:xMode val="edge"/>
          <c:yMode val="edge"/>
          <c:x val="0.37030885378273098"/>
          <c:y val="1.4120370413265439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581-4025-856A-FEEDDB0349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581-4025-856A-FEEDDB0349B9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'5'!$B$3:$B$4</c:f>
              <c:strCache>
                <c:ptCount val="2"/>
                <c:pt idx="0">
                  <c:v>RESPUESTA EN TERMINOS</c:v>
                </c:pt>
                <c:pt idx="1">
                  <c:v>FUERA DE TERMINOS</c:v>
                </c:pt>
              </c:strCache>
            </c:strRef>
          </c:cat>
          <c:val>
            <c:numRef>
              <c:f>'5'!$C$3:$C$4</c:f>
              <c:numCache>
                <c:formatCode>General</c:formatCode>
                <c:ptCount val="2"/>
                <c:pt idx="0">
                  <c:v>7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81-4025-856A-FEEDDB0349B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Hoja5!$A$16:$A$24</c:f>
              <c:strCache>
                <c:ptCount val="9"/>
                <c:pt idx="0">
                  <c:v>EPS</c:v>
                </c:pt>
                <c:pt idx="1">
                  <c:v>ANONIMA</c:v>
                </c:pt>
                <c:pt idx="2">
                  <c:v>CAJACOPI</c:v>
                </c:pt>
                <c:pt idx="3">
                  <c:v>COMPENSAR</c:v>
                </c:pt>
                <c:pt idx="4">
                  <c:v>COOSALUD</c:v>
                </c:pt>
                <c:pt idx="5">
                  <c:v>FAMISANAR</c:v>
                </c:pt>
                <c:pt idx="6">
                  <c:v>NUEVA EPS</c:v>
                </c:pt>
                <c:pt idx="7">
                  <c:v>NUEVAEPS</c:v>
                </c:pt>
                <c:pt idx="8">
                  <c:v>SANITAS</c:v>
                </c:pt>
              </c:strCache>
            </c:strRef>
          </c:cat>
          <c:val>
            <c:numRef>
              <c:f>Hoja5!$B$16:$B$24</c:f>
              <c:numCache>
                <c:formatCode>0%</c:formatCode>
                <c:ptCount val="9"/>
                <c:pt idx="1">
                  <c:v>0.22222222222222221</c:v>
                </c:pt>
                <c:pt idx="2">
                  <c:v>5.5555555555555552E-2</c:v>
                </c:pt>
                <c:pt idx="3">
                  <c:v>0.11</c:v>
                </c:pt>
                <c:pt idx="4">
                  <c:v>5.5555555555555552E-2</c:v>
                </c:pt>
                <c:pt idx="5">
                  <c:v>5.5555555555555552E-2</c:v>
                </c:pt>
                <c:pt idx="6">
                  <c:v>0.22222222222222221</c:v>
                </c:pt>
                <c:pt idx="7">
                  <c:v>0.16666666666666666</c:v>
                </c:pt>
                <c:pt idx="8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8A-464E-88CB-2C6E707E1C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38369688"/>
        <c:axId val="1"/>
        <c:axId val="0"/>
      </c:bar3DChart>
      <c:catAx>
        <c:axId val="1038369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effectLst/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effectLst/>
        </c:spPr>
        <c:txPr>
          <a:bodyPr rot="0" vert="horz"/>
          <a:lstStyle/>
          <a:p>
            <a:pPr>
              <a:defRPr/>
            </a:pPr>
            <a:endParaRPr lang="es-MX"/>
          </a:p>
        </c:txPr>
        <c:crossAx val="1038369688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MX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B0B0D-D297-4ACC-B8B4-B5EF294F79FD}" type="datetimeFigureOut">
              <a:rPr lang="es-ES" smtClean="0"/>
              <a:t>13/09/2023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E24A2-0074-44EE-8DC1-23575A00468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3152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47728-8B01-486D-8BCA-87EE78A03DB0}" type="datetimeFigureOut">
              <a:rPr lang="es-CO" smtClean="0"/>
              <a:t>13/09/2023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CC28A-E84E-499E-8F71-7BA371224A5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82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ik And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AAFB260-35F5-474E-B7AE-7B69EF5605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74135" y="6340135"/>
            <a:ext cx="517863" cy="517863"/>
          </a:xfrm>
          <a:prstGeom prst="rect">
            <a:avLst/>
          </a:prstGeom>
        </p:spPr>
      </p:pic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1A9ECDE2-3F6B-4ABE-BD59-E78B6B707722}"/>
              </a:ext>
            </a:extLst>
          </p:cNvPr>
          <p:cNvCxnSpPr/>
          <p:nvPr userDrawn="1"/>
        </p:nvCxnSpPr>
        <p:spPr>
          <a:xfrm flipH="1">
            <a:off x="0" y="6632910"/>
            <a:ext cx="11674135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2">
            <a:extLst>
              <a:ext uri="{FF2B5EF4-FFF2-40B4-BE49-F238E27FC236}">
                <a16:creationId xmlns:a16="http://schemas.microsoft.com/office/drawing/2014/main" id="{164C3CE8-5948-44A8-A29A-C916B55569E5}"/>
              </a:ext>
            </a:extLst>
          </p:cNvPr>
          <p:cNvSpPr txBox="1"/>
          <p:nvPr userDrawn="1"/>
        </p:nvSpPr>
        <p:spPr>
          <a:xfrm>
            <a:off x="-2" y="98532"/>
            <a:ext cx="12192000" cy="369332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/>
          </a:lstStyle>
          <a:p>
            <a:endParaRPr lang="en-US" sz="32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5">
            <a:extLst>
              <a:ext uri="{FF2B5EF4-FFF2-40B4-BE49-F238E27FC236}">
                <a16:creationId xmlns:a16="http://schemas.microsoft.com/office/drawing/2014/main" id="{85C48B78-70A9-478F-A59B-D0DA939902CD}"/>
              </a:ext>
            </a:extLst>
          </p:cNvPr>
          <p:cNvCxnSpPr/>
          <p:nvPr userDrawn="1"/>
        </p:nvCxnSpPr>
        <p:spPr>
          <a:xfrm flipH="1">
            <a:off x="1" y="6407947"/>
            <a:ext cx="11674134" cy="0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1000" y="98532"/>
            <a:ext cx="113919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2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9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05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9;p16"/>
          <p:cNvSpPr/>
          <p:nvPr userDrawn="1"/>
        </p:nvSpPr>
        <p:spPr>
          <a:xfrm>
            <a:off x="0" y="6608387"/>
            <a:ext cx="12192000" cy="249615"/>
          </a:xfrm>
          <a:prstGeom prst="rect">
            <a:avLst/>
          </a:prstGeom>
          <a:gradFill>
            <a:gsLst>
              <a:gs pos="0">
                <a:srgbClr val="2D3A14"/>
              </a:gs>
              <a:gs pos="50000">
                <a:srgbClr val="43541D"/>
              </a:gs>
              <a:gs pos="100000">
                <a:srgbClr val="F3F7E9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134;p16"/>
          <p:cNvPicPr preferRelativeResize="0"/>
          <p:nvPr userDrawn="1"/>
        </p:nvPicPr>
        <p:blipFill rotWithShape="1">
          <a:blip r:embed="rId2">
            <a:alphaModFix/>
          </a:blip>
          <a:srcRect l="14487" r="20167" b="11469"/>
          <a:stretch/>
        </p:blipFill>
        <p:spPr>
          <a:xfrm>
            <a:off x="0" y="6165381"/>
            <a:ext cx="926813" cy="70631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26;p16"/>
          <p:cNvSpPr/>
          <p:nvPr userDrawn="1"/>
        </p:nvSpPr>
        <p:spPr>
          <a:xfrm>
            <a:off x="-24437" y="1"/>
            <a:ext cx="12192000" cy="548681"/>
          </a:xfrm>
          <a:prstGeom prst="rect">
            <a:avLst/>
          </a:prstGeom>
          <a:gradFill>
            <a:gsLst>
              <a:gs pos="0">
                <a:srgbClr val="547D28"/>
              </a:gs>
              <a:gs pos="50000">
                <a:srgbClr val="ECF6E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27;p16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52844" y="3"/>
            <a:ext cx="914719" cy="54867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32;p16"/>
          <p:cNvSpPr txBox="1"/>
          <p:nvPr userDrawn="1"/>
        </p:nvSpPr>
        <p:spPr>
          <a:xfrm>
            <a:off x="8759862" y="6594694"/>
            <a:ext cx="3407701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200" b="1" dirty="0">
                <a:solidFill>
                  <a:schemeClr val="lt1"/>
                </a:solidFill>
                <a:latin typeface="Arial Rounded"/>
                <a:ea typeface="Arial Rounded"/>
                <a:cs typeface="Arial Rounded"/>
                <a:sym typeface="Arial Rounded"/>
              </a:rPr>
              <a:t>¡Comprometidos con su salud!</a:t>
            </a:r>
            <a:endParaRPr sz="1800" dirty="0"/>
          </a:p>
        </p:txBody>
      </p:sp>
      <p:sp>
        <p:nvSpPr>
          <p:cNvPr id="11" name="Google Shape;130;p16"/>
          <p:cNvSpPr/>
          <p:nvPr userDrawn="1"/>
        </p:nvSpPr>
        <p:spPr>
          <a:xfrm>
            <a:off x="0" y="-13691"/>
            <a:ext cx="96011" cy="53860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7125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30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3D787-0BEF-4049-91A8-13B073389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C07A2-1328-4377-AFB4-88B977915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59279-57C9-40D3-B7D2-CA622F0E5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8A7D-ECC6-4359-AB0A-D9137916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CCCAF-FDC9-40B0-B1DD-E9CAA0A6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1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3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8290-7C06-4ED4-B202-62FF13B8A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CCCE3-870B-4720-A6C8-AEF4FAD6A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98C51-252B-4BF1-999D-AD908BF81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D7505-B349-424D-86AC-B390A2F42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2DA46-6C6A-45D3-B4B2-B1FA7D7DB0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6F783-4287-43E9-9FF6-33E1C827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71A1AF-EAFF-49D5-9AE8-EC6A0F09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3BE42C-B136-4055-BEC3-F409BD4F0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16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2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14CFB-A15F-441B-974D-6E8D221B9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7E9FC-F828-4F34-A13A-08D17659E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B3C54-3DA6-4FE4-B731-DB72697E6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FF6D-4D55-4D0B-8B6F-AD77E056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77F9A-BE5E-4A90-AEC1-F8C7CF93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B1DFF-E507-43A0-8741-1ED7BB7E9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07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A551-6A98-4FF7-B53B-52F304AC6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8C09A-B94C-435D-8CD9-09893235DF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43CD10-9EFB-4D79-907F-B398B7BD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A3E6C-7517-494E-9493-B88509A07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76A9B-FC2E-40BB-B9AA-93C06EBD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77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028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21B0B-141A-4FA8-B8C6-DEBAC32A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8A88F-7E92-4AC8-888E-A7AFE509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7BD5F-2340-4B1B-B283-EA4FE01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A213-AC9A-4AFA-B137-E0C69CCA5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F7887-272D-44C6-B089-1A5ACD30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6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1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DE11A-B411-46EC-97A9-5B61F71CC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62D21-714D-40A1-AEE6-EC813D5B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DFE7A-0F43-453A-9C09-6514C053C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C47EE4-CFCC-49FB-B44C-4087B151A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E7794-0ED6-45D5-A0F1-219121DA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52FC2-97EA-485C-9D4B-181AA93B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3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554A0-EE91-4F2B-B41A-29B2BBC2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FB3362-7D75-4BAB-A4BF-66746BC7B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2E9BB9-6B3A-4A30-8248-BEEDA6BDD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C16B1-2742-4AB5-9D4D-B448A1D2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D0B84-4180-48D7-AB06-E719AA638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4C0E2A-8183-427F-B348-4D7833795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1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C19CF-B8EA-4F16-9675-C58C785CF9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84CC3-3520-4C4D-B383-5BC82D505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55D45-79ED-44E3-9F59-CBD9AFB8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3108C-C732-40B4-BC14-1C1B45F0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F9288-E36A-4BD0-A9F7-7D78D8CCA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65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29112-5C22-4A2D-8A88-8ACE46A5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A554DD-90AC-414E-B2E5-C162C1E46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C8C90-C290-4232-823E-24310225E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8122-694B-45A4-8260-E33A6A6B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C6EDE-7FAC-47E8-81F9-BC0FD0C7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B50A0-572E-47FB-A57B-C8B313894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08C579-AA2D-4798-9023-0D0064A6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59A472-ED19-4243-8DC7-36C248D5F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A87A6-1304-46F0-9C28-613E7382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1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2" r:id="rId3"/>
    <p:sldLayoutId id="2147483654" r:id="rId4"/>
    <p:sldLayoutId id="2147483657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2" r:id="rId2"/>
    <p:sldLayoutId id="2147483695" r:id="rId3"/>
    <p:sldLayoutId id="214748369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64F690-010A-4A06-81DB-F63F1BD40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FC185-D242-49C1-9505-F23C67DEC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92BB-26C0-4E3D-B388-FAD04AD674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676BA-854B-4ED9-B48A-951F46612F67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3B8EA-CBDF-4654-8808-B2838C68C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BF658-2985-4C2F-B82C-1C0AE7757D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E028B-DBDA-40DA-94A9-7B5C8B3DA4F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4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-13855"/>
            <a:ext cx="12192000" cy="188640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5191746"/>
            <a:ext cx="12192000" cy="1666254"/>
          </a:xfrm>
          <a:prstGeom prst="rect">
            <a:avLst/>
          </a:prstGeom>
          <a:gradFill flip="none" rotWithShape="1">
            <a:gsLst>
              <a:gs pos="81000">
                <a:srgbClr val="DBECD0"/>
              </a:gs>
              <a:gs pos="68000">
                <a:srgbClr val="D4E8C7"/>
              </a:gs>
              <a:gs pos="54000">
                <a:schemeClr val="accent6">
                  <a:lumMod val="40000"/>
                  <a:lumOff val="60000"/>
                </a:schemeClr>
              </a:gs>
              <a:gs pos="37000">
                <a:schemeClr val="accent6">
                  <a:lumMod val="60000"/>
                  <a:lumOff val="40000"/>
                </a:schemeClr>
              </a:gs>
              <a:gs pos="9000">
                <a:schemeClr val="accent6">
                  <a:lumMod val="50000"/>
                </a:schemeClr>
              </a:gs>
              <a:gs pos="0">
                <a:srgbClr val="006666"/>
              </a:gs>
              <a:gs pos="95417">
                <a:srgbClr val="DBECD0"/>
              </a:gs>
              <a:gs pos="21000">
                <a:schemeClr val="accent6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806065" y="942126"/>
            <a:ext cx="66247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latin typeface="Bahnschrift Condensed" pitchFamily="34" charset="0"/>
              </a:rPr>
              <a:t>Comité de Ética Hospitalaria</a:t>
            </a:r>
          </a:p>
          <a:p>
            <a:endParaRPr lang="es-MX" sz="4400" b="1" dirty="0">
              <a:latin typeface="Bahnschrift Condensed" pitchFamily="34" charset="0"/>
            </a:endParaRPr>
          </a:p>
          <a:p>
            <a:r>
              <a:rPr lang="es-MX" sz="4400" b="1" dirty="0">
                <a:latin typeface="Bahnschrift Condensed" pitchFamily="34" charset="0"/>
              </a:rPr>
              <a:t>JUNIO 2023.</a:t>
            </a:r>
            <a:endParaRPr lang="es-CO" sz="44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53048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601963" y="5206275"/>
            <a:ext cx="1527307" cy="1551920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931887" y="5378560"/>
            <a:ext cx="100564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/>
              <a:t>María Camila Fajardo Olarte</a:t>
            </a:r>
          </a:p>
          <a:p>
            <a:pPr algn="r"/>
            <a:r>
              <a:rPr lang="es-ES" sz="2800" b="1" dirty="0"/>
              <a:t>Líder de Experiencia del usuario Hospital Regional De Moniquirá</a:t>
            </a:r>
            <a:endParaRPr lang="es-ES" sz="2800" dirty="0"/>
          </a:p>
        </p:txBody>
      </p:sp>
      <p:sp>
        <p:nvSpPr>
          <p:cNvPr id="12" name="11 Rectángulo"/>
          <p:cNvSpPr/>
          <p:nvPr/>
        </p:nvSpPr>
        <p:spPr>
          <a:xfrm>
            <a:off x="0" y="5031583"/>
            <a:ext cx="12192000" cy="188640"/>
          </a:xfrm>
          <a:prstGeom prst="rect">
            <a:avLst/>
          </a:prstGeom>
          <a:gradFill flip="none" rotWithShape="1">
            <a:gsLst>
              <a:gs pos="48000">
                <a:srgbClr val="E99C67"/>
              </a:gs>
              <a:gs pos="33000">
                <a:srgbClr val="E39159"/>
              </a:gs>
              <a:gs pos="19000">
                <a:srgbClr val="DD864A"/>
              </a:gs>
              <a:gs pos="8000">
                <a:schemeClr val="accent2">
                  <a:lumMod val="60000"/>
                  <a:lumOff val="40000"/>
                </a:schemeClr>
              </a:gs>
              <a:gs pos="66000">
                <a:schemeClr val="accent2">
                  <a:lumMod val="60000"/>
                  <a:lumOff val="40000"/>
                </a:schemeClr>
              </a:gs>
              <a:gs pos="80000">
                <a:srgbClr val="F6CAB1"/>
              </a:gs>
              <a:gs pos="92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3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22B73DF-A57A-E0BA-7610-2B42393A62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210556"/>
              </p:ext>
            </p:extLst>
          </p:nvPr>
        </p:nvGraphicFramePr>
        <p:xfrm>
          <a:off x="2113613" y="809469"/>
          <a:ext cx="7779895" cy="539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0482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QUJAS POR EPS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C90AB6E0-117F-24A3-ECC4-715C4934F5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5572714"/>
              </p:ext>
            </p:extLst>
          </p:nvPr>
        </p:nvGraphicFramePr>
        <p:xfrm>
          <a:off x="780113" y="824459"/>
          <a:ext cx="10992787" cy="5666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5136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272B5885-C2F4-1BAD-21B9-4BE90068EA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406" y="629587"/>
            <a:ext cx="9541187" cy="559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85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BC0E6ED-D131-585F-AD79-0D40E4235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54" y="1109272"/>
            <a:ext cx="10934546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97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DESCRIPCIÓN BREVE DE LAS QUEJAS Y SUGERENCIAS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70343E8-9D12-4946-C22A-94ADE4AAE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712" y="2029969"/>
            <a:ext cx="10956576" cy="233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53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flipH="1">
            <a:off x="0" y="0"/>
            <a:ext cx="12192000" cy="188640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139" y="716070"/>
            <a:ext cx="2937959" cy="2349714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0" y="4365104"/>
            <a:ext cx="12192000" cy="2492896"/>
          </a:xfrm>
          <a:prstGeom prst="rect">
            <a:avLst/>
          </a:prstGeom>
          <a:gradFill flip="none" rotWithShape="1">
            <a:gsLst>
              <a:gs pos="5000">
                <a:srgbClr val="006666"/>
              </a:gs>
              <a:gs pos="89997">
                <a:schemeClr val="accent6">
                  <a:lumMod val="20000"/>
                  <a:lumOff val="80000"/>
                </a:schemeClr>
              </a:gs>
              <a:gs pos="77919">
                <a:schemeClr val="accent6">
                  <a:lumMod val="40000"/>
                  <a:lumOff val="60000"/>
                </a:schemeClr>
              </a:gs>
              <a:gs pos="69998">
                <a:schemeClr val="accent6">
                  <a:lumMod val="60000"/>
                  <a:lumOff val="40000"/>
                </a:schemeClr>
              </a:gs>
              <a:gs pos="30000">
                <a:schemeClr val="accent6">
                  <a:lumMod val="50000"/>
                </a:schemeClr>
              </a:gs>
              <a:gs pos="0">
                <a:srgbClr val="006666"/>
              </a:gs>
              <a:gs pos="50000">
                <a:schemeClr val="accent6">
                  <a:lumMod val="75000"/>
                </a:schemeClr>
              </a:gs>
              <a:gs pos="100000">
                <a:schemeClr val="accent3">
                  <a:shade val="100000"/>
                  <a:satMod val="115000"/>
                  <a:lumMod val="83000"/>
                  <a:lumOff val="17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601963" y="1030494"/>
            <a:ext cx="45719" cy="194692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8 CuadroTexto"/>
          <p:cNvSpPr txBox="1"/>
          <p:nvPr/>
        </p:nvSpPr>
        <p:spPr>
          <a:xfrm>
            <a:off x="688626" y="1299166"/>
            <a:ext cx="66247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Bahnschrift Condensed" pitchFamily="34" charset="0"/>
              </a:rPr>
              <a:t>Gracias</a:t>
            </a:r>
            <a:endParaRPr lang="es-CO" sz="6000" dirty="0">
              <a:latin typeface="Bahnschrift Condensed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960093" y="6419641"/>
            <a:ext cx="5007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bg1"/>
                </a:solidFill>
                <a:latin typeface="Arial Rounded MT Bold" pitchFamily="34" charset="0"/>
              </a:rPr>
              <a:t>¡Comprometidos con su salud!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4444" l="3542" r="92188">
                        <a14:foregroundMark x1="45833" y1="6944" x2="49479" y2="7222"/>
                        <a14:foregroundMark x1="38229" y1="10694" x2="35625" y2="112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87" r="20168" b="11470"/>
          <a:stretch/>
        </p:blipFill>
        <p:spPr>
          <a:xfrm>
            <a:off x="806065" y="4835592"/>
            <a:ext cx="1527307" cy="155192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0" y="4176310"/>
            <a:ext cx="12192000" cy="188640"/>
          </a:xfrm>
          <a:prstGeom prst="rect">
            <a:avLst/>
          </a:prstGeom>
          <a:gradFill flip="none" rotWithShape="1">
            <a:gsLst>
              <a:gs pos="14000">
                <a:schemeClr val="accent2">
                  <a:lumMod val="75000"/>
                </a:schemeClr>
              </a:gs>
              <a:gs pos="42000">
                <a:schemeClr val="accent2">
                  <a:lumMod val="60000"/>
                  <a:lumOff val="40000"/>
                </a:schemeClr>
              </a:gs>
              <a:gs pos="69000">
                <a:srgbClr val="F6CAB1"/>
              </a:gs>
              <a:gs pos="96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b="1">
              <a:solidFill>
                <a:schemeClr val="tx1"/>
              </a:solidFill>
            </a:endParaRPr>
          </a:p>
        </p:txBody>
      </p:sp>
      <p:sp>
        <p:nvSpPr>
          <p:cNvPr id="11" name="13 CuadroTexto">
            <a:extLst>
              <a:ext uri="{FF2B5EF4-FFF2-40B4-BE49-F238E27FC236}">
                <a16:creationId xmlns:a16="http://schemas.microsoft.com/office/drawing/2014/main" id="{C2B3BE8A-FAC3-4EA0-ADBC-10C62C6FB7F8}"/>
              </a:ext>
            </a:extLst>
          </p:cNvPr>
          <p:cNvSpPr txBox="1"/>
          <p:nvPr/>
        </p:nvSpPr>
        <p:spPr>
          <a:xfrm>
            <a:off x="1910687" y="4653137"/>
            <a:ext cx="1005641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600" b="1" dirty="0">
                <a:solidFill>
                  <a:schemeClr val="bg1"/>
                </a:solidFill>
              </a:rPr>
              <a:t>María Camila Fajardo Olarte</a:t>
            </a:r>
          </a:p>
          <a:p>
            <a:pPr algn="r"/>
            <a:r>
              <a:rPr lang="es-ES" sz="2800" b="1" dirty="0">
                <a:solidFill>
                  <a:schemeClr val="bg1"/>
                </a:solidFill>
              </a:rPr>
              <a:t>Líder de Experiencia del usuario Hospital Regional De Moniquirá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085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538024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12128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386D1441-F065-4B71-AEAA-C05663BE437A}"/>
              </a:ext>
            </a:extLst>
          </p:cNvPr>
          <p:cNvSpPr/>
          <p:nvPr/>
        </p:nvSpPr>
        <p:spPr>
          <a:xfrm>
            <a:off x="1744394" y="1787816"/>
            <a:ext cx="9411286" cy="3013447"/>
          </a:xfrm>
          <a:custGeom>
            <a:avLst/>
            <a:gdLst>
              <a:gd name="connsiteX0" fmla="*/ 0 w 9411286"/>
              <a:gd name="connsiteY0" fmla="*/ 1363347 h 3013447"/>
              <a:gd name="connsiteX1" fmla="*/ 1069144 w 9411286"/>
              <a:gd name="connsiteY1" fmla="*/ 2995200 h 3013447"/>
              <a:gd name="connsiteX2" fmla="*/ 1730326 w 9411286"/>
              <a:gd name="connsiteY2" fmla="*/ 2235544 h 3013447"/>
              <a:gd name="connsiteX3" fmla="*/ 2813538 w 9411286"/>
              <a:gd name="connsiteY3" fmla="*/ 2165206 h 3013447"/>
              <a:gd name="connsiteX4" fmla="*/ 3446584 w 9411286"/>
              <a:gd name="connsiteY4" fmla="*/ 1391483 h 3013447"/>
              <a:gd name="connsiteX5" fmla="*/ 3924886 w 9411286"/>
              <a:gd name="connsiteY5" fmla="*/ 223864 h 3013447"/>
              <a:gd name="connsiteX6" fmla="*/ 5275384 w 9411286"/>
              <a:gd name="connsiteY6" fmla="*/ 111323 h 3013447"/>
              <a:gd name="connsiteX7" fmla="*/ 5711483 w 9411286"/>
              <a:gd name="connsiteY7" fmla="*/ 1461821 h 3013447"/>
              <a:gd name="connsiteX8" fmla="*/ 9411286 w 9411286"/>
              <a:gd name="connsiteY8" fmla="*/ 1644701 h 3013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411286" h="3013447">
                <a:moveTo>
                  <a:pt x="0" y="1363347"/>
                </a:moveTo>
                <a:cubicBezTo>
                  <a:pt x="390378" y="2106590"/>
                  <a:pt x="780756" y="2849834"/>
                  <a:pt x="1069144" y="2995200"/>
                </a:cubicBezTo>
                <a:cubicBezTo>
                  <a:pt x="1357532" y="3140566"/>
                  <a:pt x="1439594" y="2373876"/>
                  <a:pt x="1730326" y="2235544"/>
                </a:cubicBezTo>
                <a:cubicBezTo>
                  <a:pt x="2021058" y="2097212"/>
                  <a:pt x="2527495" y="2305883"/>
                  <a:pt x="2813538" y="2165206"/>
                </a:cubicBezTo>
                <a:cubicBezTo>
                  <a:pt x="3099581" y="2024529"/>
                  <a:pt x="3261359" y="1715040"/>
                  <a:pt x="3446584" y="1391483"/>
                </a:cubicBezTo>
                <a:cubicBezTo>
                  <a:pt x="3631809" y="1067926"/>
                  <a:pt x="3620086" y="437224"/>
                  <a:pt x="3924886" y="223864"/>
                </a:cubicBezTo>
                <a:cubicBezTo>
                  <a:pt x="4229686" y="10504"/>
                  <a:pt x="4977618" y="-95003"/>
                  <a:pt x="5275384" y="111323"/>
                </a:cubicBezTo>
                <a:cubicBezTo>
                  <a:pt x="5573150" y="317649"/>
                  <a:pt x="5022166" y="1206258"/>
                  <a:pt x="5711483" y="1461821"/>
                </a:cubicBezTo>
                <a:cubicBezTo>
                  <a:pt x="6400800" y="1717384"/>
                  <a:pt x="8729003" y="1621255"/>
                  <a:pt x="9411286" y="1644701"/>
                </a:cubicBezTo>
              </a:path>
            </a:pathLst>
          </a:cu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C969F49-930D-4E5E-9230-04F51AB7BFC4}"/>
              </a:ext>
            </a:extLst>
          </p:cNvPr>
          <p:cNvSpPr/>
          <p:nvPr/>
        </p:nvSpPr>
        <p:spPr>
          <a:xfrm>
            <a:off x="506436" y="1019661"/>
            <a:ext cx="1969477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Expectativas 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8F2134AB-2882-4D33-AD59-CE8BFF6CA4CF}"/>
              </a:ext>
            </a:extLst>
          </p:cNvPr>
          <p:cNvSpPr/>
          <p:nvPr/>
        </p:nvSpPr>
        <p:spPr>
          <a:xfrm>
            <a:off x="1744394" y="4855652"/>
            <a:ext cx="2124226" cy="559191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Primer momento o contacto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C21756A-3ECD-4320-8C71-25BD5CC8ED26}"/>
              </a:ext>
            </a:extLst>
          </p:cNvPr>
          <p:cNvSpPr/>
          <p:nvPr/>
        </p:nvSpPr>
        <p:spPr>
          <a:xfrm>
            <a:off x="3655255" y="4126013"/>
            <a:ext cx="2039817" cy="89681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Segundo momento (tramite administrativo)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D151D5E1-7348-4180-8B4C-9F493D9217AA}"/>
              </a:ext>
            </a:extLst>
          </p:cNvPr>
          <p:cNvSpPr/>
          <p:nvPr/>
        </p:nvSpPr>
        <p:spPr>
          <a:xfrm>
            <a:off x="5477021" y="843559"/>
            <a:ext cx="1739706" cy="7701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Tercer momento (atención) </a:t>
            </a:r>
          </a:p>
        </p:txBody>
      </p: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A3FD79-8CBA-4D63-B3A8-7A2A17A037FD}"/>
              </a:ext>
            </a:extLst>
          </p:cNvPr>
          <p:cNvCxnSpPr/>
          <p:nvPr/>
        </p:nvCxnSpPr>
        <p:spPr>
          <a:xfrm>
            <a:off x="1237957" y="3601328"/>
            <a:ext cx="103538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B2B68B17-E477-4F7F-8B63-4B4C794D859B}"/>
              </a:ext>
            </a:extLst>
          </p:cNvPr>
          <p:cNvCxnSpPr/>
          <p:nvPr/>
        </p:nvCxnSpPr>
        <p:spPr>
          <a:xfrm>
            <a:off x="337625" y="703384"/>
            <a:ext cx="0" cy="5795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>
            <a:extLst>
              <a:ext uri="{FF2B5EF4-FFF2-40B4-BE49-F238E27FC236}">
                <a16:creationId xmlns:a16="http://schemas.microsoft.com/office/drawing/2014/main" id="{2A11CDCA-B6BC-4DEF-98BF-262D66F9FBCB}"/>
              </a:ext>
            </a:extLst>
          </p:cNvPr>
          <p:cNvSpPr/>
          <p:nvPr/>
        </p:nvSpPr>
        <p:spPr>
          <a:xfrm>
            <a:off x="63314" y="144193"/>
            <a:ext cx="548621" cy="559191"/>
          </a:xfrm>
          <a:prstGeom prst="ellipse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10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B13BCCB5-0BFF-49D8-8632-8FAB625F57C1}"/>
              </a:ext>
            </a:extLst>
          </p:cNvPr>
          <p:cNvSpPr/>
          <p:nvPr/>
        </p:nvSpPr>
        <p:spPr>
          <a:xfrm>
            <a:off x="63314" y="6298809"/>
            <a:ext cx="548621" cy="559191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/>
              <a:t>1</a:t>
            </a: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D4F1D585-9A88-4EEC-BD84-79A7C91088E7}"/>
              </a:ext>
            </a:extLst>
          </p:cNvPr>
          <p:cNvSpPr/>
          <p:nvPr/>
        </p:nvSpPr>
        <p:spPr>
          <a:xfrm>
            <a:off x="2595518" y="4222782"/>
            <a:ext cx="506408" cy="403784"/>
          </a:xfrm>
          <a:prstGeom prst="ellipse">
            <a:avLst/>
          </a:prstGeom>
          <a:solidFill>
            <a:srgbClr val="E78F19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3.5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2DA0B761-2737-4F06-9B49-18FA5EC27DC6}"/>
              </a:ext>
            </a:extLst>
          </p:cNvPr>
          <p:cNvSpPr/>
          <p:nvPr/>
        </p:nvSpPr>
        <p:spPr>
          <a:xfrm>
            <a:off x="4783044" y="3722229"/>
            <a:ext cx="506408" cy="403784"/>
          </a:xfrm>
          <a:prstGeom prst="ellipse">
            <a:avLst/>
          </a:prstGeom>
          <a:solidFill>
            <a:srgbClr val="FFC000"/>
          </a:solidFill>
          <a:ln>
            <a:solidFill>
              <a:srgbClr val="E78F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4</a:t>
            </a: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C8D017A-CE6E-4BD3-B8AD-85AAB17E88FF}"/>
              </a:ext>
            </a:extLst>
          </p:cNvPr>
          <p:cNvSpPr/>
          <p:nvPr/>
        </p:nvSpPr>
        <p:spPr>
          <a:xfrm>
            <a:off x="6161663" y="1943223"/>
            <a:ext cx="506408" cy="403784"/>
          </a:xfrm>
          <a:prstGeom prst="ellipse">
            <a:avLst/>
          </a:prstGeom>
          <a:solidFill>
            <a:srgbClr val="86C563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7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53BF3EF9-9AFC-4F52-BA77-AE0FCB67CAF8}"/>
              </a:ext>
            </a:extLst>
          </p:cNvPr>
          <p:cNvCxnSpPr>
            <a:stCxn id="16" idx="0"/>
          </p:cNvCxnSpPr>
          <p:nvPr/>
        </p:nvCxnSpPr>
        <p:spPr>
          <a:xfrm flipH="1" flipV="1">
            <a:off x="1237957" y="1613691"/>
            <a:ext cx="506437" cy="1537472"/>
          </a:xfrm>
          <a:prstGeom prst="line">
            <a:avLst/>
          </a:prstGeom>
          <a:ln w="762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>
            <a:extLst>
              <a:ext uri="{FF2B5EF4-FFF2-40B4-BE49-F238E27FC236}">
                <a16:creationId xmlns:a16="http://schemas.microsoft.com/office/drawing/2014/main" id="{53810D3B-9244-4CAB-90F7-2BDA9CC6C360}"/>
              </a:ext>
            </a:extLst>
          </p:cNvPr>
          <p:cNvSpPr/>
          <p:nvPr/>
        </p:nvSpPr>
        <p:spPr>
          <a:xfrm>
            <a:off x="7746629" y="2192086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Cuarto momento (Proceso salida y agendamiento) 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33C83C60-647E-45D5-8718-6B4E968BAAC6}"/>
              </a:ext>
            </a:extLst>
          </p:cNvPr>
          <p:cNvSpPr/>
          <p:nvPr/>
        </p:nvSpPr>
        <p:spPr>
          <a:xfrm>
            <a:off x="7216727" y="2711445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6.5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F351402A-EBCC-424F-AFB3-34DF8D4EBCC2}"/>
              </a:ext>
            </a:extLst>
          </p:cNvPr>
          <p:cNvSpPr/>
          <p:nvPr/>
        </p:nvSpPr>
        <p:spPr>
          <a:xfrm>
            <a:off x="9866135" y="2179152"/>
            <a:ext cx="2002302" cy="106458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dirty="0"/>
              <a:t>Quinto momento (Seguimiento) 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F035C7AE-94E5-4CC8-A65D-F3A5D0EE3968}"/>
              </a:ext>
            </a:extLst>
          </p:cNvPr>
          <p:cNvSpPr/>
          <p:nvPr/>
        </p:nvSpPr>
        <p:spPr>
          <a:xfrm>
            <a:off x="11479233" y="3056104"/>
            <a:ext cx="506408" cy="40378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050" b="1" dirty="0"/>
              <a:t>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F7BC56C-DC7A-421B-B38D-81E324FE4B5D}"/>
              </a:ext>
            </a:extLst>
          </p:cNvPr>
          <p:cNvSpPr txBox="1"/>
          <p:nvPr/>
        </p:nvSpPr>
        <p:spPr>
          <a:xfrm>
            <a:off x="1702203" y="5469232"/>
            <a:ext cx="2124223" cy="1477328"/>
          </a:xfrm>
          <a:prstGeom prst="rect">
            <a:avLst/>
          </a:prstGeom>
          <a:noFill/>
          <a:ln>
            <a:solidFill>
              <a:srgbClr val="E78F19"/>
            </a:solidFill>
          </a:ln>
        </p:spPr>
        <p:txBody>
          <a:bodyPr wrap="square" rtlCol="0">
            <a:spAutoFit/>
          </a:bodyPr>
          <a:lstStyle/>
          <a:p>
            <a:r>
              <a:rPr lang="es-CO" sz="1200" dirty="0"/>
              <a:t>*Dificultad para establecer contacto agendamiento</a:t>
            </a:r>
          </a:p>
          <a:p>
            <a:pPr algn="just"/>
            <a:r>
              <a:rPr lang="es-CO" sz="1200" dirty="0"/>
              <a:t>*Tiempo prolongado en espera de la llamada</a:t>
            </a:r>
          </a:p>
          <a:p>
            <a:r>
              <a:rPr lang="es-CO" sz="1200" dirty="0"/>
              <a:t>*Frustración cuando se generan listas de espera </a:t>
            </a:r>
          </a:p>
          <a:p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2025926-A4CA-4ACF-8CB2-B41973B6DDE6}"/>
              </a:ext>
            </a:extLst>
          </p:cNvPr>
          <p:cNvSpPr txBox="1"/>
          <p:nvPr/>
        </p:nvSpPr>
        <p:spPr>
          <a:xfrm>
            <a:off x="3938991" y="5101076"/>
            <a:ext cx="1927238" cy="101566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*Demora en tramite de facturación y agendamiento presencial.</a:t>
            </a:r>
          </a:p>
          <a:p>
            <a:pPr algn="just"/>
            <a:r>
              <a:rPr lang="es-CO" sz="1200" dirty="0"/>
              <a:t> *Temperatura del ambiente en sala de espera.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CDF7F33-C84D-45CC-8550-517F7611FDDC}"/>
              </a:ext>
            </a:extLst>
          </p:cNvPr>
          <p:cNvSpPr txBox="1"/>
          <p:nvPr/>
        </p:nvSpPr>
        <p:spPr>
          <a:xfrm>
            <a:off x="5130054" y="12545"/>
            <a:ext cx="2616575" cy="830997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*Generar mayor empatía por parte de algunos profesionales.</a:t>
            </a:r>
          </a:p>
          <a:p>
            <a:pPr algn="just"/>
            <a:r>
              <a:rPr lang="es-CO" sz="1200" dirty="0"/>
              <a:t>*Demora en valoración inicial por parte de medico.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F2ACD14C-9EC0-4263-8AA1-6A3D750F0A2F}"/>
              </a:ext>
            </a:extLst>
          </p:cNvPr>
          <p:cNvSpPr txBox="1"/>
          <p:nvPr/>
        </p:nvSpPr>
        <p:spPr>
          <a:xfrm>
            <a:off x="7605933" y="3706836"/>
            <a:ext cx="2217969" cy="1846659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*Agendar todas las ordenes antes de egreso.</a:t>
            </a:r>
          </a:p>
          <a:p>
            <a:pPr algn="just"/>
            <a:r>
              <a:rPr lang="es-ES" sz="1200" dirty="0"/>
              <a:t>*Demora en tramite de facturación y agendamiento presencial.</a:t>
            </a:r>
          </a:p>
          <a:p>
            <a:pPr algn="just"/>
            <a:r>
              <a:rPr lang="es-ES" sz="1200" dirty="0"/>
              <a:t>*Falta de claridad en la guía de tramites administrativos por parte de profesionales en salud.</a:t>
            </a:r>
          </a:p>
          <a:p>
            <a:pPr algn="just"/>
            <a:endParaRPr lang="es-CO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B54F589-C178-433E-B702-F242688F19B6}"/>
              </a:ext>
            </a:extLst>
          </p:cNvPr>
          <p:cNvSpPr txBox="1"/>
          <p:nvPr/>
        </p:nvSpPr>
        <p:spPr>
          <a:xfrm>
            <a:off x="10058400" y="3693902"/>
            <a:ext cx="2010506" cy="1015663"/>
          </a:xfrm>
          <a:prstGeom prst="rect">
            <a:avLst/>
          </a:prstGeom>
          <a:noFill/>
          <a:ln>
            <a:solidFill>
              <a:srgbClr val="76B54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sz="1200" dirty="0"/>
              <a:t>*Realizar seguimiento a cirugías que no se programaron.</a:t>
            </a:r>
          </a:p>
          <a:p>
            <a:pPr algn="just"/>
            <a:r>
              <a:rPr lang="es-CO" sz="1200" dirty="0"/>
              <a:t>*Realizar confirmación al 100% de las citas agendadas.</a:t>
            </a:r>
          </a:p>
        </p:txBody>
      </p:sp>
    </p:spTree>
    <p:extLst>
      <p:ext uri="{BB962C8B-B14F-4D97-AF65-F5344CB8AC3E}">
        <p14:creationId xmlns:p14="http://schemas.microsoft.com/office/powerpoint/2010/main" val="2343838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CAMBIO MUESTRA DE ENCUESTAS DE SATISFACCIÓN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F1AFFC9-078F-4C9D-BEB3-FFDE90DCFB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351" y="928393"/>
            <a:ext cx="7757221" cy="5437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38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CO" sz="2800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Orden del día </a:t>
            </a:r>
            <a:endParaRPr lang="es-ES" sz="2800" dirty="0"/>
          </a:p>
        </p:txBody>
      </p:sp>
      <p:sp>
        <p:nvSpPr>
          <p:cNvPr id="4" name="Rectángulo 3"/>
          <p:cNvSpPr/>
          <p:nvPr/>
        </p:nvSpPr>
        <p:spPr>
          <a:xfrm>
            <a:off x="193548" y="1404586"/>
            <a:ext cx="114604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 indent="-514350" algn="just">
              <a:buAutoNum type="arabicPeriod"/>
            </a:pP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Llamado a lista verificación de Quórum</a:t>
            </a:r>
          </a:p>
          <a:p>
            <a:pPr marL="971550" lvl="1" indent="-514350" algn="just">
              <a:buAutoNum type="arabicPeriod"/>
            </a:pPr>
            <a:r>
              <a:rPr lang="es-ES" sz="2800" dirty="0"/>
              <a:t>Seguimiento a los compromisos del acta anterior</a:t>
            </a:r>
            <a:endParaRPr lang="es-CO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Presentación </a:t>
            </a:r>
            <a:r>
              <a:rPr lang="es-ES" sz="2800" dirty="0" err="1"/>
              <a:t>PQRSF</a:t>
            </a:r>
            <a:endParaRPr lang="es-ES" sz="2800" dirty="0"/>
          </a:p>
          <a:p>
            <a:pPr marL="971550" lvl="1" indent="-514350" algn="just">
              <a:buAutoNum type="arabicPeriod"/>
            </a:pPr>
            <a:r>
              <a:rPr lang="es-ES" sz="2800" dirty="0"/>
              <a:t>Proposiciones y varios</a:t>
            </a:r>
          </a:p>
          <a:p>
            <a:pPr marL="971550" lvl="1" indent="-514350" algn="just">
              <a:buAutoNum type="arabicPeriod"/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51085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Llamado a lista de los asistentes y verificación del Quórum </a:t>
            </a:r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381000" y="2282410"/>
            <a:ext cx="112670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Gerente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Subgerencia Científica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médicos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 enfermería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s-CO" sz="2800" dirty="0"/>
              <a:t>Representantes de los Usuarios</a:t>
            </a:r>
          </a:p>
          <a:p>
            <a:pPr algn="just"/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41786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Objetivo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1842868" y="2282410"/>
            <a:ext cx="89611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/>
              <a:t>Propender y velar por el cumplimiento de los deberes, derechos y humanización en la atención de pacientes garantizando el mejoramiento de la calidad en la prestación de servicios en </a:t>
            </a:r>
            <a:r>
              <a:rPr lang="es-CO" sz="2800" dirty="0"/>
              <a:t>el Hospital Regional de Moniquirá. </a:t>
            </a:r>
          </a:p>
        </p:txBody>
      </p:sp>
    </p:spTree>
    <p:extLst>
      <p:ext uri="{BB962C8B-B14F-4D97-AF65-F5344CB8AC3E}">
        <p14:creationId xmlns:p14="http://schemas.microsoft.com/office/powerpoint/2010/main" val="3760430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>
                <a:solidFill>
                  <a:srgbClr val="006B8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COMPROMISOS </a:t>
            </a:r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914400" y="1099704"/>
            <a:ext cx="994954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Solicitar a Coosalud mayor oportunidad en la entrega de medicamentos.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relación a Subgerente referente a los líderes que no enviaron respuesta oportuna para su llamado de atención.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ES" sz="2800" dirty="0"/>
              <a:t>Enviar solicitud de techado o adecuación de sala de espera de consulta externa con el fin de regular la temperatura.</a:t>
            </a: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2851069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6DDCDDE-2FDF-484C-B09B-FA126FF2D343}"/>
              </a:ext>
            </a:extLst>
          </p:cNvPr>
          <p:cNvSpPr txBox="1"/>
          <p:nvPr/>
        </p:nvSpPr>
        <p:spPr>
          <a:xfrm>
            <a:off x="325901" y="1332077"/>
            <a:ext cx="467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Durante el mes de Mayo se presentaron 18 quejas, 3 sugerencia y 6 felicitaciones.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8CB8BBC-E37E-4974-802B-892A6C21AD63}"/>
              </a:ext>
            </a:extLst>
          </p:cNvPr>
          <p:cNvSpPr txBox="1"/>
          <p:nvPr/>
        </p:nvSpPr>
        <p:spPr>
          <a:xfrm>
            <a:off x="485335" y="2426600"/>
            <a:ext cx="3261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porcentaje quejas en relación a numero de usuarios en el mes es de 0.0010%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9F2E21D-A9BD-2C88-6CE9-DDDE03F85E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8375232"/>
              </p:ext>
            </p:extLst>
          </p:nvPr>
        </p:nvGraphicFramePr>
        <p:xfrm>
          <a:off x="5550059" y="1055000"/>
          <a:ext cx="5497692" cy="329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C29EDAF3-1B6F-6335-A49D-2C2E9FA5DA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289674"/>
              </p:ext>
            </p:extLst>
          </p:nvPr>
        </p:nvGraphicFramePr>
        <p:xfrm>
          <a:off x="424375" y="3698493"/>
          <a:ext cx="45720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521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72370C3-BCB9-F9B7-6B52-A1CF151C98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334296"/>
              </p:ext>
            </p:extLst>
          </p:nvPr>
        </p:nvGraphicFramePr>
        <p:xfrm>
          <a:off x="5178478" y="771135"/>
          <a:ext cx="6318978" cy="35310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FBE47DC6-5968-0579-EA04-36ED63C58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954387"/>
              </p:ext>
            </p:extLst>
          </p:nvPr>
        </p:nvGraphicFramePr>
        <p:xfrm>
          <a:off x="0" y="1195037"/>
          <a:ext cx="5036695" cy="3137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B37AD29D-7227-6BFC-6E8E-90F63C37AB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695" y="4302178"/>
            <a:ext cx="2538491" cy="2443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3. ANÁLISIS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</a:rPr>
              <a:t>PQRSF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5E9C6A5D-4C04-FF1E-85A2-BFBFC9E133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896157"/>
              </p:ext>
            </p:extLst>
          </p:nvPr>
        </p:nvGraphicFramePr>
        <p:xfrm>
          <a:off x="5160832" y="626276"/>
          <a:ext cx="6612068" cy="484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DC59647-21CB-D109-7E42-61F2A5081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97904"/>
              </p:ext>
            </p:extLst>
          </p:nvPr>
        </p:nvGraphicFramePr>
        <p:xfrm>
          <a:off x="719528" y="3762531"/>
          <a:ext cx="3462522" cy="2356369"/>
        </p:xfrm>
        <a:graphic>
          <a:graphicData uri="http://schemas.openxmlformats.org/drawingml/2006/table">
            <a:tbl>
              <a:tblPr/>
              <a:tblGrid>
                <a:gridCol w="2211008">
                  <a:extLst>
                    <a:ext uri="{9D8B030D-6E8A-4147-A177-3AD203B41FA5}">
                      <a16:colId xmlns:a16="http://schemas.microsoft.com/office/drawing/2014/main" val="941264096"/>
                    </a:ext>
                  </a:extLst>
                </a:gridCol>
                <a:gridCol w="1251514">
                  <a:extLst>
                    <a:ext uri="{9D8B030D-6E8A-4147-A177-3AD203B41FA5}">
                      <a16:colId xmlns:a16="http://schemas.microsoft.com/office/drawing/2014/main" val="1962004211"/>
                    </a:ext>
                  </a:extLst>
                </a:gridCol>
              </a:tblGrid>
              <a:tr h="403831"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TRATO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2766452"/>
                  </a:ext>
                </a:extLst>
              </a:tr>
              <a:tr h="403831"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17380"/>
                  </a:ext>
                </a:extLst>
              </a:tr>
              <a:tr h="403831"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OPORTUNIDAD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169410"/>
                  </a:ext>
                </a:extLst>
              </a:tr>
              <a:tr h="403831"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TIEMPO DE ESPERA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921183"/>
                  </a:ext>
                </a:extLst>
              </a:tr>
              <a:tr h="403831">
                <a:tc>
                  <a:txBody>
                    <a:bodyPr/>
                    <a:lstStyle/>
                    <a:p>
                      <a:pPr algn="l" fontAlgn="b"/>
                      <a:r>
                        <a:rPr lang="es-CO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825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95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CANALES DE RECEPCIÓN DE LAS </a:t>
            </a:r>
            <a:r>
              <a:rPr lang="es-CO" b="1" dirty="0" err="1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PQRSF</a:t>
            </a:r>
            <a:r>
              <a:rPr lang="es-CO" b="1" dirty="0">
                <a:solidFill>
                  <a:srgbClr val="006B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412741D-B917-C50B-DAED-2020250C1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19420"/>
              </p:ext>
            </p:extLst>
          </p:nvPr>
        </p:nvGraphicFramePr>
        <p:xfrm>
          <a:off x="1693889" y="989351"/>
          <a:ext cx="8124667" cy="470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924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56539</TotalTime>
  <Words>481</Words>
  <Application>Microsoft Office PowerPoint</Application>
  <PresentationFormat>Panorámica</PresentationFormat>
  <Paragraphs>94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18</vt:i4>
      </vt:variant>
    </vt:vector>
  </HeadingPairs>
  <TitlesOfParts>
    <vt:vector size="28" baseType="lpstr">
      <vt:lpstr>Arial</vt:lpstr>
      <vt:lpstr>Arial Rounded</vt:lpstr>
      <vt:lpstr>Arial Rounded MT Bold</vt:lpstr>
      <vt:lpstr>Arial Unicode MS</vt:lpstr>
      <vt:lpstr>Bahnschrift Condensed</vt:lpstr>
      <vt:lpstr>Calibri</vt:lpstr>
      <vt:lpstr>Calibri Light</vt:lpstr>
      <vt:lpstr>Office Theme</vt:lpstr>
      <vt:lpstr>3_Office Theme</vt:lpstr>
      <vt:lpstr>1_Office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BALAGUERA, LAURA SOFÍA</dc:creator>
  <cp:lastModifiedBy>LÍDER EXPERIENCIA DEL USUARIO</cp:lastModifiedBy>
  <cp:revision>324</cp:revision>
  <cp:lastPrinted>2023-05-26T16:20:09Z</cp:lastPrinted>
  <dcterms:created xsi:type="dcterms:W3CDTF">2020-05-31T20:35:16Z</dcterms:created>
  <dcterms:modified xsi:type="dcterms:W3CDTF">2023-09-13T15:53:19Z</dcterms:modified>
</cp:coreProperties>
</file>