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7" r:id="rId2"/>
    <p:sldMasterId id="2147483661" r:id="rId3"/>
  </p:sldMasterIdLst>
  <p:notesMasterIdLst>
    <p:notesMasterId r:id="rId22"/>
  </p:notesMasterIdLst>
  <p:handoutMasterIdLst>
    <p:handoutMasterId r:id="rId23"/>
  </p:handoutMasterIdLst>
  <p:sldIdLst>
    <p:sldId id="258" r:id="rId4"/>
    <p:sldId id="381" r:id="rId5"/>
    <p:sldId id="398" r:id="rId6"/>
    <p:sldId id="380" r:id="rId7"/>
    <p:sldId id="418" r:id="rId8"/>
    <p:sldId id="409" r:id="rId9"/>
    <p:sldId id="407" r:id="rId10"/>
    <p:sldId id="408" r:id="rId11"/>
    <p:sldId id="410" r:id="rId12"/>
    <p:sldId id="421" r:id="rId13"/>
    <p:sldId id="411" r:id="rId14"/>
    <p:sldId id="413" r:id="rId15"/>
    <p:sldId id="419" r:id="rId16"/>
    <p:sldId id="420" r:id="rId17"/>
    <p:sldId id="334" r:id="rId18"/>
    <p:sldId id="416" r:id="rId19"/>
    <p:sldId id="417" r:id="rId20"/>
    <p:sldId id="415" r:id="rId21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C563"/>
    <a:srgbClr val="FF9966"/>
    <a:srgbClr val="76B54B"/>
    <a:srgbClr val="E78F1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68" y="-84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wnloads\PQRSF%202023%20radicadas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wnloads\PQRSF%202023%20radicadas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wnloads\PQRSF%202023%20radicadas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wnloads\PQRSF%202023%20radicadas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'1'!$D$4</c:f>
              <c:strCache>
                <c:ptCount val="1"/>
                <c:pt idx="0">
                  <c:v>Queja </c:v>
                </c:pt>
              </c:strCache>
            </c:strRef>
          </c:tx>
          <c:spPr>
            <a:ln w="38100" cap="flat" cmpd="dbl" algn="ctr">
              <a:solidFill>
                <a:schemeClr val="accent1"/>
              </a:solidFill>
              <a:miter lim="800000"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'1'!$E$3:$K$3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'1'!$E$4:$K$4</c:f>
              <c:numCache>
                <c:formatCode>General</c:formatCode>
                <c:ptCount val="7"/>
                <c:pt idx="0">
                  <c:v>7</c:v>
                </c:pt>
                <c:pt idx="1">
                  <c:v>22</c:v>
                </c:pt>
                <c:pt idx="2">
                  <c:v>16</c:v>
                </c:pt>
                <c:pt idx="3">
                  <c:v>21</c:v>
                </c:pt>
                <c:pt idx="4">
                  <c:v>18</c:v>
                </c:pt>
                <c:pt idx="5">
                  <c:v>21</c:v>
                </c:pt>
                <c:pt idx="6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59-4949-95EC-F7394FBE8ADB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38136192"/>
        <c:axId val="1"/>
      </c:lineChart>
      <c:catAx>
        <c:axId val="438136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3813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CO"/>
              <a:t>PQRSF MES DE JULIO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4FA-4446-BA76-633BDD12D601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4FA-4446-BA76-633BDD12D601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4FA-4446-BA76-633BDD12D601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4FA-4446-BA76-633BDD12D601}"/>
              </c:ext>
            </c:extLst>
          </c:dPt>
          <c:dLbls>
            <c:dLbl>
              <c:idx val="1"/>
              <c:layout>
                <c:manualLayout>
                  <c:x val="3.0313587052913329E-2"/>
                  <c:y val="0.1010477771351745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FA-4446-BA76-633BDD12D60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FA-4446-BA76-633BDD12D60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FA-4446-BA76-633BDD12D6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reportes!$B$7:$B$10</c:f>
              <c:strCache>
                <c:ptCount val="4"/>
                <c:pt idx="0">
                  <c:v>QUEJA</c:v>
                </c:pt>
                <c:pt idx="1">
                  <c:v>FELICITACION</c:v>
                </c:pt>
                <c:pt idx="2">
                  <c:v>RECLAMO</c:v>
                </c:pt>
                <c:pt idx="3">
                  <c:v>SUGERENCIA</c:v>
                </c:pt>
              </c:strCache>
            </c:strRef>
          </c:cat>
          <c:val>
            <c:numRef>
              <c:f>reportes!$C$7:$C$10</c:f>
              <c:numCache>
                <c:formatCode>General</c:formatCode>
                <c:ptCount val="4"/>
                <c:pt idx="0">
                  <c:v>22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4FA-4446-BA76-633BDD12D60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[Libro1.xlsx]Hoja3!TablaDinámica1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QUEJAS</a:t>
            </a:r>
            <a:r>
              <a:rPr lang="en-US" baseline="0" dirty="0"/>
              <a:t> POR SERVICIO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ivotFmts>
      <c:pivotFmt>
        <c:idx val="0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1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2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3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4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6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7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8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9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20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21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22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23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24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25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26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Hoja3!$B$3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4BCF-4439-A2D0-B201EA718C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4BCF-4439-A2D0-B201EA718C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4BCF-4439-A2D0-B201EA718C5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4BCF-4439-A2D0-B201EA718C5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9-4BCF-4439-A2D0-B201EA718C5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B-4BCF-4439-A2D0-B201EA718C5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D-4BCF-4439-A2D0-B201EA718C5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F-4BCF-4439-A2D0-B201EA718C5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11-4BCF-4439-A2D0-B201EA718C5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13-4BCF-4439-A2D0-B201EA718C5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15-4BCF-4439-A2D0-B201EA718C51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17-4BCF-4439-A2D0-B201EA718C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Hoja3!$A$4:$A$16</c:f>
              <c:strCache>
                <c:ptCount val="12"/>
                <c:pt idx="0">
                  <c:v>AGENDAMIENTO</c:v>
                </c:pt>
                <c:pt idx="1">
                  <c:v>CALL CENTER</c:v>
                </c:pt>
                <c:pt idx="2">
                  <c:v>CIRUGIA</c:v>
                </c:pt>
                <c:pt idx="3">
                  <c:v>CONSULTA EXTERNA</c:v>
                </c:pt>
                <c:pt idx="4">
                  <c:v>FACTURACIÓN</c:v>
                </c:pt>
                <c:pt idx="5">
                  <c:v>GINECO-OBSTETRICIA</c:v>
                </c:pt>
                <c:pt idx="6">
                  <c:v>HOSPITALIZACIÓN</c:v>
                </c:pt>
                <c:pt idx="7">
                  <c:v>IMAGENES DIAGNOSTICAS</c:v>
                </c:pt>
                <c:pt idx="8">
                  <c:v>PEDIATRIA</c:v>
                </c:pt>
                <c:pt idx="9">
                  <c:v>URGENCIAS</c:v>
                </c:pt>
                <c:pt idx="10">
                  <c:v>VIGILANCIA</c:v>
                </c:pt>
                <c:pt idx="11">
                  <c:v>(en blanco)</c:v>
                </c:pt>
              </c:strCache>
            </c:strRef>
          </c:cat>
          <c:val>
            <c:numRef>
              <c:f>Hoja3!$B$4:$B$16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4BCF-4439-A2D0-B201EA718C5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712513306937647"/>
          <c:y val="3.9076916649757105E-2"/>
          <c:w val="0.33890326997709169"/>
          <c:h val="0.89855811122118912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[Libro1.xlsx]Hoja4!TablaDinámica2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CLASIFICACIÓN</a:t>
            </a:r>
            <a:r>
              <a:rPr lang="en-US" baseline="0" dirty="0"/>
              <a:t> TIPO DE QUEJA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ivotFmts>
      <c:pivotFmt>
        <c:idx val="0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1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2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3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4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5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6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Hoja4!$B$3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D02-402C-9A92-16A3E3EB4AD7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D02-402C-9A92-16A3E3EB4AD7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D02-402C-9A92-16A3E3EB4AD7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D02-402C-9A92-16A3E3EB4AD7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D02-402C-9A92-16A3E3EB4AD7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D02-402C-9A92-16A3E3EB4AD7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FD02-402C-9A92-16A3E3EB4A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Hoja4!$A$4:$A$11</c:f>
              <c:strCache>
                <c:ptCount val="7"/>
                <c:pt idx="0">
                  <c:v>ACECIBILIDAD</c:v>
                </c:pt>
                <c:pt idx="1">
                  <c:v>CALIDAD</c:v>
                </c:pt>
                <c:pt idx="2">
                  <c:v>MALA ACTITUD</c:v>
                </c:pt>
                <c:pt idx="3">
                  <c:v>OPORTUNIDAD</c:v>
                </c:pt>
                <c:pt idx="4">
                  <c:v>ORIENTACIÓN</c:v>
                </c:pt>
                <c:pt idx="5">
                  <c:v>TIEMPO DE ESPERA</c:v>
                </c:pt>
                <c:pt idx="6">
                  <c:v>(en blanco)</c:v>
                </c:pt>
              </c:strCache>
            </c:strRef>
          </c:cat>
          <c:val>
            <c:numRef>
              <c:f>Hoja4!$B$4:$B$11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02-402C-9A92-16A3E3EB4AD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s-MX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86C56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D7B-453F-A45C-277BCD427B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'6'!$B$6:$B$7</c:f>
              <c:strCache>
                <c:ptCount val="2"/>
                <c:pt idx="0">
                  <c:v>BUZONES</c:v>
                </c:pt>
                <c:pt idx="1">
                  <c:v>VENTANILLA UNICA</c:v>
                </c:pt>
              </c:strCache>
            </c:strRef>
          </c:cat>
          <c:val>
            <c:numRef>
              <c:f>'6'!$C$6:$C$7</c:f>
              <c:numCache>
                <c:formatCode>General</c:formatCode>
                <c:ptCount val="2"/>
                <c:pt idx="0">
                  <c:v>21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7B-453F-A45C-277BCD427B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17067808"/>
        <c:axId val="1"/>
        <c:axId val="0"/>
      </c:bar3DChart>
      <c:catAx>
        <c:axId val="517067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517067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CO" dirty="0"/>
              <a:t>OPORTUNIDAD</a:t>
            </a:r>
            <a:r>
              <a:rPr lang="es-CO" baseline="0" dirty="0"/>
              <a:t> EN LAS RESPUESTAS</a:t>
            </a:r>
            <a:endParaRPr lang="es-CO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7B9-4C68-981A-C92ACD4FA85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7B9-4C68-981A-C92ACD4FA8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'5'!$B$3:$B$4</c:f>
              <c:strCache>
                <c:ptCount val="2"/>
                <c:pt idx="0">
                  <c:v>RESPUESTA EN TERMINOS</c:v>
                </c:pt>
                <c:pt idx="1">
                  <c:v>FUERA DE TERMINOS</c:v>
                </c:pt>
              </c:strCache>
            </c:strRef>
          </c:cat>
          <c:val>
            <c:numRef>
              <c:f>'5'!$C$3:$C$4</c:f>
              <c:numCache>
                <c:formatCode>General</c:formatCode>
                <c:ptCount val="2"/>
                <c:pt idx="0">
                  <c:v>3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7B9-4C68-981A-C92ACD4FA85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800"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PORCENTAJE DE QUEJAS POR EPS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Hoja5!$C$16</c:f>
              <c:strCache>
                <c:ptCount val="1"/>
                <c:pt idx="0">
                  <c:v>Columna1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Hoja5!$B$17:$B$25</c:f>
              <c:strCache>
                <c:ptCount val="9"/>
                <c:pt idx="0">
                  <c:v>CAJACOPI</c:v>
                </c:pt>
                <c:pt idx="1">
                  <c:v>COOMEVA</c:v>
                </c:pt>
                <c:pt idx="2">
                  <c:v>COOSALUD</c:v>
                </c:pt>
                <c:pt idx="3">
                  <c:v>FAMISANAR</c:v>
                </c:pt>
                <c:pt idx="4">
                  <c:v>MEDISALUD</c:v>
                </c:pt>
                <c:pt idx="5">
                  <c:v>NUEVA EPS</c:v>
                </c:pt>
                <c:pt idx="6">
                  <c:v>PARTICULAR</c:v>
                </c:pt>
                <c:pt idx="7">
                  <c:v>SANITAS</c:v>
                </c:pt>
                <c:pt idx="8">
                  <c:v>SURA</c:v>
                </c:pt>
              </c:strCache>
            </c:strRef>
          </c:cat>
          <c:val>
            <c:numRef>
              <c:f>Hoja5!$C$17:$C$25</c:f>
              <c:numCache>
                <c:formatCode>0%</c:formatCode>
                <c:ptCount val="9"/>
                <c:pt idx="0">
                  <c:v>6.25E-2</c:v>
                </c:pt>
                <c:pt idx="1">
                  <c:v>6.25E-2</c:v>
                </c:pt>
                <c:pt idx="2">
                  <c:v>0.125</c:v>
                </c:pt>
                <c:pt idx="3">
                  <c:v>0.1875</c:v>
                </c:pt>
                <c:pt idx="4">
                  <c:v>6.25E-2</c:v>
                </c:pt>
                <c:pt idx="5">
                  <c:v>0.3125</c:v>
                </c:pt>
                <c:pt idx="6">
                  <c:v>6.25E-2</c:v>
                </c:pt>
                <c:pt idx="7">
                  <c:v>6.25E-2</c:v>
                </c:pt>
                <c:pt idx="8">
                  <c:v>6.25E-2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6-4F56-973A-FCB69608C2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06380312"/>
        <c:axId val="906382112"/>
        <c:axId val="0"/>
      </c:bar3DChart>
      <c:catAx>
        <c:axId val="906380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06382112"/>
        <c:crosses val="autoZero"/>
        <c:auto val="1"/>
        <c:lblAlgn val="ctr"/>
        <c:lblOffset val="100"/>
        <c:noMultiLvlLbl val="0"/>
      </c:catAx>
      <c:valAx>
        <c:axId val="906382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063803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0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B0B0D-D297-4ACC-B8B4-B5EF294F79FD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E24A2-0074-44EE-8DC1-23575A0046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3152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47728-8B01-486D-8BCA-87EE78A03DB0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CC28A-E84E-499E-8F71-7BA371224A5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82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ik And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DAAFB260-35F5-474E-B7AE-7B69EF5605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74135" y="6340135"/>
            <a:ext cx="517863" cy="517863"/>
          </a:xfrm>
          <a:prstGeom prst="rect">
            <a:avLst/>
          </a:prstGeom>
        </p:spPr>
      </p:pic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1A9ECDE2-3F6B-4ABE-BD59-E78B6B707722}"/>
              </a:ext>
            </a:extLst>
          </p:cNvPr>
          <p:cNvCxnSpPr/>
          <p:nvPr userDrawn="1"/>
        </p:nvCxnSpPr>
        <p:spPr>
          <a:xfrm flipH="1">
            <a:off x="0" y="6632910"/>
            <a:ext cx="11674135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TextBox 2">
            <a:extLst>
              <a:ext uri="{FF2B5EF4-FFF2-40B4-BE49-F238E27FC236}">
                <a16:creationId xmlns:a16="http://schemas.microsoft.com/office/drawing/2014/main" id="{164C3CE8-5948-44A8-A29A-C916B55569E5}"/>
              </a:ext>
            </a:extLst>
          </p:cNvPr>
          <p:cNvSpPr txBox="1"/>
          <p:nvPr userDrawn="1"/>
        </p:nvSpPr>
        <p:spPr>
          <a:xfrm>
            <a:off x="-2" y="98532"/>
            <a:ext cx="12192000" cy="369332"/>
          </a:xfrm>
          <a:prstGeom prst="rect">
            <a:avLst/>
          </a:prstGeom>
          <a:gradFill flip="none" rotWithShape="1">
            <a:gsLst>
              <a:gs pos="14000">
                <a:schemeClr val="accent2">
                  <a:lumMod val="75000"/>
                </a:schemeClr>
              </a:gs>
              <a:gs pos="42000">
                <a:schemeClr val="accent2">
                  <a:lumMod val="60000"/>
                  <a:lumOff val="40000"/>
                </a:schemeClr>
              </a:gs>
              <a:gs pos="69000">
                <a:srgbClr val="F6CAB1"/>
              </a:gs>
              <a:gs pos="96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/>
          </a:lstStyle>
          <a:p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5">
            <a:extLst>
              <a:ext uri="{FF2B5EF4-FFF2-40B4-BE49-F238E27FC236}">
                <a16:creationId xmlns:a16="http://schemas.microsoft.com/office/drawing/2014/main" id="{85C48B78-70A9-478F-A59B-D0DA939902CD}"/>
              </a:ext>
            </a:extLst>
          </p:cNvPr>
          <p:cNvCxnSpPr/>
          <p:nvPr userDrawn="1"/>
        </p:nvCxnSpPr>
        <p:spPr>
          <a:xfrm flipH="1">
            <a:off x="1" y="6407947"/>
            <a:ext cx="11674134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Subtitle 2">
            <a:extLst>
              <a:ext uri="{FF2B5EF4-FFF2-40B4-BE49-F238E27FC236}">
                <a16:creationId xmlns:a16="http://schemas.microsoft.com/office/drawing/2014/main" id="{0F48C09A-B94C-435D-8CD9-09893235DF7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1000" y="98532"/>
            <a:ext cx="11391900" cy="36933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52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554A0-EE91-4F2B-B41A-29B2BBC28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B3362-7D75-4BAB-A4BF-66746BC7B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E9BB9-6B3A-4A30-8248-BEEDA6BDD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C16B1-2742-4AB5-9D4D-B448A1D2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D0B84-4180-48D7-AB06-E719AA63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C0E2A-8183-427F-B348-4D783379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9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005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9;p16"/>
          <p:cNvSpPr/>
          <p:nvPr userDrawn="1"/>
        </p:nvSpPr>
        <p:spPr>
          <a:xfrm>
            <a:off x="0" y="6608387"/>
            <a:ext cx="12192000" cy="249615"/>
          </a:xfrm>
          <a:prstGeom prst="rect">
            <a:avLst/>
          </a:prstGeom>
          <a:gradFill>
            <a:gsLst>
              <a:gs pos="0">
                <a:srgbClr val="2D3A14"/>
              </a:gs>
              <a:gs pos="50000">
                <a:srgbClr val="43541D"/>
              </a:gs>
              <a:gs pos="100000">
                <a:srgbClr val="F3F7E9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134;p16"/>
          <p:cNvPicPr preferRelativeResize="0"/>
          <p:nvPr userDrawn="1"/>
        </p:nvPicPr>
        <p:blipFill rotWithShape="1">
          <a:blip r:embed="rId2">
            <a:alphaModFix/>
          </a:blip>
          <a:srcRect l="14487" r="20167" b="11469"/>
          <a:stretch/>
        </p:blipFill>
        <p:spPr>
          <a:xfrm>
            <a:off x="0" y="6165381"/>
            <a:ext cx="926813" cy="70631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6;p16"/>
          <p:cNvSpPr/>
          <p:nvPr userDrawn="1"/>
        </p:nvSpPr>
        <p:spPr>
          <a:xfrm>
            <a:off x="-24437" y="1"/>
            <a:ext cx="12192000" cy="548681"/>
          </a:xfrm>
          <a:prstGeom prst="rect">
            <a:avLst/>
          </a:prstGeom>
          <a:gradFill>
            <a:gsLst>
              <a:gs pos="0">
                <a:srgbClr val="547D28"/>
              </a:gs>
              <a:gs pos="50000">
                <a:srgbClr val="ECF6E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Google Shape;127;p16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11252844" y="3"/>
            <a:ext cx="914719" cy="54867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32;p16"/>
          <p:cNvSpPr txBox="1"/>
          <p:nvPr userDrawn="1"/>
        </p:nvSpPr>
        <p:spPr>
          <a:xfrm>
            <a:off x="8759862" y="6594694"/>
            <a:ext cx="340770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 dirty="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¡Comprometidos con su salud!</a:t>
            </a:r>
            <a:endParaRPr sz="1800" dirty="0"/>
          </a:p>
        </p:txBody>
      </p:sp>
      <p:sp>
        <p:nvSpPr>
          <p:cNvPr id="11" name="Google Shape;130;p16"/>
          <p:cNvSpPr/>
          <p:nvPr userDrawn="1"/>
        </p:nvSpPr>
        <p:spPr>
          <a:xfrm>
            <a:off x="0" y="-13691"/>
            <a:ext cx="96011" cy="53860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1259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4A551-6A98-4FF7-B53B-52F304AC6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8C09A-B94C-435D-8CD9-09893235D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3CD10-9EFB-4D79-907F-B398B7BD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A3E6C-7517-494E-9493-B88509A0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76A9B-FC2E-40BB-B9AA-93C06EBD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30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3D787-0BEF-4049-91A8-13B073389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C07A2-1328-4377-AFB4-88B977915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59279-57C9-40D3-B7D2-CA622F0E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8A7D-ECC6-4359-AB0A-D91379165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CCCAF-FDC9-40B0-B1DD-E9CAA0A6F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1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9112-5C22-4A2D-8A88-8ACE46A5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554DD-90AC-414E-B2E5-C162C1E46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C8C90-C290-4232-823E-24310225E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E8122-694B-45A4-8260-E33A6A6B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C6EDE-7FAC-47E8-81F9-BC0FD0C7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31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DE11A-B411-46EC-97A9-5B61F71CC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62D21-714D-40A1-AEE6-EC813D5B3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DFE7A-0F43-453A-9C09-6514C053C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47EE4-CFCC-49FB-B44C-4087B151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E7794-0ED6-45D5-A0F1-219121DAC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52FC2-97EA-485C-9D4B-181AA93B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8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38290-7C06-4ED4-B202-62FF13B8A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CCCE3-870B-4720-A6C8-AEF4FAD6A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98C51-252B-4BF1-999D-AD908BF81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9D7505-B349-424D-86AC-B390A2F42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A2DA46-6C6A-45D3-B4B2-B1FA7D7DB0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56F783-4287-43E9-9FF6-33E1C8276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71A1AF-EAFF-49D5-9AE8-EC6A0F09A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3BE42C-B136-4055-BEC3-F409BD4F0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16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B50A0-572E-47FB-A57B-C8B313894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08C579-AA2D-4798-9023-0D0064A6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9A472-ED19-4243-8DC7-36C248D5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87A6-1304-46F0-9C28-613E7382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2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14CFB-A15F-441B-974D-6E8D221B9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7E9FC-F828-4F34-A13A-08D17659E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1B3C54-3DA6-4FE4-B731-DB72697E6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EFF6D-4D55-4D0B-8B6F-AD77E0567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77F9A-BE5E-4A90-AEC1-F8C7CF939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B1DFF-E507-43A0-8741-1ED7BB7E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0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4A551-6A98-4FF7-B53B-52F304AC6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8C09A-B94C-435D-8CD9-09893235D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3CD10-9EFB-4D79-907F-B398B7BD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A3E6C-7517-494E-9493-B88509A0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76A9B-FC2E-40BB-B9AA-93C06EBD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777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554A0-EE91-4F2B-B41A-29B2BBC28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B3362-7D75-4BAB-A4BF-66746BC7B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E9BB9-6B3A-4A30-8248-BEEDA6BDD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C16B1-2742-4AB5-9D4D-B448A1D2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D0B84-4180-48D7-AB06-E719AA63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C0E2A-8183-427F-B348-4D783379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02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21B0B-141A-4FA8-B8C6-DEBAC32AB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68A88F-7E92-4AC8-888E-A7AFE5098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7BD5F-2340-4B1B-B283-EA4FE01C2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A213-AC9A-4AFA-B137-E0C69CCA5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F7887-272D-44C6-B089-1A5ACD30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67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6C19CF-B8EA-4F16-9675-C58C785CF9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684CC3-3520-4C4D-B383-5BC82D505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55D45-79ED-44E3-9F59-CBD9AFB8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3108C-C732-40B4-BC14-1C1B45F0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F9288-E36A-4BD0-A9F7-7D78D8CC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1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DE11A-B411-46EC-97A9-5B61F71CC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62D21-714D-40A1-AEE6-EC813D5B3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DFE7A-0F43-453A-9C09-6514C053C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47EE4-CFCC-49FB-B44C-4087B151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E7794-0ED6-45D5-A0F1-219121DAC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52FC2-97EA-485C-9D4B-181AA93B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8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B50A0-572E-47FB-A57B-C8B313894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08C579-AA2D-4798-9023-0D0064A6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9A472-ED19-4243-8DC7-36C248D5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87A6-1304-46F0-9C28-613E7382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3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554A0-EE91-4F2B-B41A-29B2BBC28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B3362-7D75-4BAB-A4BF-66746BC7B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E9BB9-6B3A-4A30-8248-BEEDA6BDD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C16B1-2742-4AB5-9D4D-B448A1D2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D0B84-4180-48D7-AB06-E719AA63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C0E2A-8183-427F-B348-4D783379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1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6C19CF-B8EA-4F16-9675-C58C785CF9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684CC3-3520-4C4D-B383-5BC82D505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55D45-79ED-44E3-9F59-CBD9AFB8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3108C-C732-40B4-BC14-1C1B45F0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F9288-E36A-4BD0-A9F7-7D78D8CC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0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965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9112-5C22-4A2D-8A88-8ACE46A5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554DD-90AC-414E-B2E5-C162C1E46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C8C90-C290-4232-823E-24310225E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E8122-694B-45A4-8260-E33A6A6B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C6EDE-7FAC-47E8-81F9-BC0FD0C7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B50A0-572E-47FB-A57B-C8B313894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08C579-AA2D-4798-9023-0D0064A6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9A472-ED19-4243-8DC7-36C248D5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87A6-1304-46F0-9C28-613E7382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1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4F690-010A-4A06-81DB-F63F1BD4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FC185-D242-49C1-9505-F23C67DEC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92BB-26C0-4E3D-B388-FAD04AD67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3B8EA-CBDF-4654-8808-B2838C68C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BF658-2985-4C2F-B82C-1C0AE7757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1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2" r:id="rId3"/>
    <p:sldLayoutId id="2147483654" r:id="rId4"/>
    <p:sldLayoutId id="2147483657" r:id="rId5"/>
    <p:sldLayoutId id="214748365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4F690-010A-4A06-81DB-F63F1BD4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FC185-D242-49C1-9505-F23C67DEC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92BB-26C0-4E3D-B388-FAD04AD67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3B8EA-CBDF-4654-8808-B2838C68C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BF658-2985-4C2F-B82C-1C0AE7757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6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2" r:id="rId2"/>
    <p:sldLayoutId id="2147483695" r:id="rId3"/>
    <p:sldLayoutId id="214748369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4F690-010A-4A06-81DB-F63F1BD4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FC185-D242-49C1-9505-F23C67DEC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92BB-26C0-4E3D-B388-FAD04AD67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3B8EA-CBDF-4654-8808-B2838C68C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BF658-2985-4C2F-B82C-1C0AE7757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4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flipH="1">
            <a:off x="0" y="-13855"/>
            <a:ext cx="12192000" cy="188640"/>
          </a:xfrm>
          <a:prstGeom prst="rect">
            <a:avLst/>
          </a:prstGeom>
          <a:gradFill flip="none" rotWithShape="1">
            <a:gsLst>
              <a:gs pos="81000">
                <a:srgbClr val="DBECD0"/>
              </a:gs>
              <a:gs pos="68000">
                <a:srgbClr val="D4E8C7"/>
              </a:gs>
              <a:gs pos="54000">
                <a:schemeClr val="accent6">
                  <a:lumMod val="40000"/>
                  <a:lumOff val="60000"/>
                </a:schemeClr>
              </a:gs>
              <a:gs pos="37000">
                <a:schemeClr val="accent6">
                  <a:lumMod val="60000"/>
                  <a:lumOff val="40000"/>
                </a:schemeClr>
              </a:gs>
              <a:gs pos="9000">
                <a:schemeClr val="accent6">
                  <a:lumMod val="50000"/>
                </a:schemeClr>
              </a:gs>
              <a:gs pos="0">
                <a:srgbClr val="006666"/>
              </a:gs>
              <a:gs pos="95417">
                <a:srgbClr val="DBECD0"/>
              </a:gs>
              <a:gs pos="21000">
                <a:schemeClr val="accent6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139" y="716070"/>
            <a:ext cx="2937959" cy="2349714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5191746"/>
            <a:ext cx="12192000" cy="1666254"/>
          </a:xfrm>
          <a:prstGeom prst="rect">
            <a:avLst/>
          </a:prstGeom>
          <a:gradFill flip="none" rotWithShape="1">
            <a:gsLst>
              <a:gs pos="81000">
                <a:srgbClr val="DBECD0"/>
              </a:gs>
              <a:gs pos="68000">
                <a:srgbClr val="D4E8C7"/>
              </a:gs>
              <a:gs pos="54000">
                <a:schemeClr val="accent6">
                  <a:lumMod val="40000"/>
                  <a:lumOff val="60000"/>
                </a:schemeClr>
              </a:gs>
              <a:gs pos="37000">
                <a:schemeClr val="accent6">
                  <a:lumMod val="60000"/>
                  <a:lumOff val="40000"/>
                </a:schemeClr>
              </a:gs>
              <a:gs pos="9000">
                <a:schemeClr val="accent6">
                  <a:lumMod val="50000"/>
                </a:schemeClr>
              </a:gs>
              <a:gs pos="0">
                <a:srgbClr val="006666"/>
              </a:gs>
              <a:gs pos="95417">
                <a:srgbClr val="DBECD0"/>
              </a:gs>
              <a:gs pos="21000">
                <a:schemeClr val="accent6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601963" y="1030494"/>
            <a:ext cx="45719" cy="19469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CuadroTexto"/>
          <p:cNvSpPr txBox="1"/>
          <p:nvPr/>
        </p:nvSpPr>
        <p:spPr>
          <a:xfrm>
            <a:off x="806065" y="942126"/>
            <a:ext cx="66247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>
                <a:latin typeface="Bahnschrift Condensed" pitchFamily="34" charset="0"/>
              </a:rPr>
              <a:t>Comité de Ética Hospitalaria</a:t>
            </a:r>
          </a:p>
          <a:p>
            <a:endParaRPr lang="es-MX" sz="4400" b="1" dirty="0">
              <a:latin typeface="Bahnschrift Condensed" pitchFamily="34" charset="0"/>
            </a:endParaRPr>
          </a:p>
          <a:p>
            <a:r>
              <a:rPr lang="es-MX" sz="4400" b="1" dirty="0">
                <a:latin typeface="Bahnschrift Condensed" pitchFamily="34" charset="0"/>
              </a:rPr>
              <a:t>AGOSTO 2023.</a:t>
            </a:r>
            <a:endParaRPr lang="es-CO" sz="4400" dirty="0">
              <a:latin typeface="Bahnschrift Condensed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960093" y="6530481"/>
            <a:ext cx="5007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latin typeface="Arial Rounded MT Bold" pitchFamily="34" charset="0"/>
              </a:rPr>
              <a:t>¡Comprometidos con su salud!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56" b="94444" l="3542" r="92188">
                        <a14:foregroundMark x1="45833" y1="6944" x2="49479" y2="7222"/>
                        <a14:foregroundMark x1="38229" y1="10694" x2="35625" y2="11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487" r="20168" b="11470"/>
          <a:stretch/>
        </p:blipFill>
        <p:spPr>
          <a:xfrm>
            <a:off x="601963" y="5206275"/>
            <a:ext cx="1527307" cy="1551920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1931887" y="5378560"/>
            <a:ext cx="100564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b="1" dirty="0"/>
              <a:t>María Camila Fajardo Olarte</a:t>
            </a:r>
          </a:p>
          <a:p>
            <a:pPr algn="r"/>
            <a:r>
              <a:rPr lang="es-ES" sz="2800" b="1" dirty="0"/>
              <a:t>Líder de Experiencia del usuario Hospital Regional De Moniquirá</a:t>
            </a:r>
            <a:endParaRPr lang="es-ES" sz="2800" dirty="0"/>
          </a:p>
        </p:txBody>
      </p:sp>
      <p:sp>
        <p:nvSpPr>
          <p:cNvPr id="12" name="11 Rectángulo"/>
          <p:cNvSpPr/>
          <p:nvPr/>
        </p:nvSpPr>
        <p:spPr>
          <a:xfrm>
            <a:off x="0" y="5031583"/>
            <a:ext cx="12192000" cy="188640"/>
          </a:xfrm>
          <a:prstGeom prst="rect">
            <a:avLst/>
          </a:prstGeom>
          <a:gradFill flip="none" rotWithShape="1">
            <a:gsLst>
              <a:gs pos="48000">
                <a:srgbClr val="E99C67"/>
              </a:gs>
              <a:gs pos="33000">
                <a:srgbClr val="E39159"/>
              </a:gs>
              <a:gs pos="19000">
                <a:srgbClr val="DD864A"/>
              </a:gs>
              <a:gs pos="8000">
                <a:schemeClr val="accent2">
                  <a:lumMod val="60000"/>
                  <a:lumOff val="40000"/>
                </a:schemeClr>
              </a:gs>
              <a:gs pos="66000">
                <a:schemeClr val="accent2">
                  <a:lumMod val="60000"/>
                  <a:lumOff val="40000"/>
                </a:schemeClr>
              </a:gs>
              <a:gs pos="80000">
                <a:srgbClr val="F6CAB1"/>
              </a:gs>
              <a:gs pos="92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354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PQRSF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783D1B7-3C44-0883-AE85-11C0177B39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330992"/>
              </p:ext>
            </p:extLst>
          </p:nvPr>
        </p:nvGraphicFramePr>
        <p:xfrm>
          <a:off x="1594149" y="786614"/>
          <a:ext cx="9003702" cy="5284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0482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QUJAS POR EPS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8BA596AB-1A21-9B99-813C-B51FFD3665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0799907"/>
              </p:ext>
            </p:extLst>
          </p:nvPr>
        </p:nvGraphicFramePr>
        <p:xfrm>
          <a:off x="554636" y="467864"/>
          <a:ext cx="10448145" cy="5828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5136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DESCRIPCIÓN BREVE DE LAS QUEJAS Y SUGERENCIAS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A486827-48DC-2773-1F8E-36C4A6D03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533" y="467864"/>
            <a:ext cx="8396834" cy="642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85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DESCRIPCIÓN BREVE DE LAS QUEJAS Y SUGERENCIAS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1C4BB65-1E62-4DB0-7CDD-07A1498EA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92" y="467864"/>
            <a:ext cx="7662316" cy="608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978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DESCRIPCIÓN BREVE DE LAS QUEJAS Y SUGERENCIAS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9E0BF99-150E-D35F-1FD4-5D13ADC64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694" y="1095843"/>
            <a:ext cx="9023126" cy="466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532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flipH="1">
            <a:off x="0" y="0"/>
            <a:ext cx="12192000" cy="188640"/>
          </a:xfrm>
          <a:prstGeom prst="rect">
            <a:avLst/>
          </a:prstGeom>
          <a:gradFill flip="none" rotWithShape="1">
            <a:gsLst>
              <a:gs pos="5000">
                <a:srgbClr val="006666"/>
              </a:gs>
              <a:gs pos="89997">
                <a:schemeClr val="accent6">
                  <a:lumMod val="20000"/>
                  <a:lumOff val="80000"/>
                </a:schemeClr>
              </a:gs>
              <a:gs pos="77919">
                <a:schemeClr val="accent6">
                  <a:lumMod val="40000"/>
                  <a:lumOff val="60000"/>
                </a:schemeClr>
              </a:gs>
              <a:gs pos="69998">
                <a:schemeClr val="accent6">
                  <a:lumMod val="60000"/>
                  <a:lumOff val="40000"/>
                </a:schemeClr>
              </a:gs>
              <a:gs pos="30000">
                <a:schemeClr val="accent6">
                  <a:lumMod val="50000"/>
                </a:schemeClr>
              </a:gs>
              <a:gs pos="0">
                <a:srgbClr val="006666"/>
              </a:gs>
              <a:gs pos="50000">
                <a:schemeClr val="accent6">
                  <a:lumMod val="75000"/>
                </a:schemeClr>
              </a:gs>
              <a:gs pos="100000">
                <a:schemeClr val="accent3">
                  <a:shade val="100000"/>
                  <a:satMod val="115000"/>
                  <a:lumMod val="83000"/>
                  <a:lumOff val="17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139" y="716070"/>
            <a:ext cx="2937959" cy="2349714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4365104"/>
            <a:ext cx="12192000" cy="2492896"/>
          </a:xfrm>
          <a:prstGeom prst="rect">
            <a:avLst/>
          </a:prstGeom>
          <a:gradFill flip="none" rotWithShape="1">
            <a:gsLst>
              <a:gs pos="5000">
                <a:srgbClr val="006666"/>
              </a:gs>
              <a:gs pos="89997">
                <a:schemeClr val="accent6">
                  <a:lumMod val="20000"/>
                  <a:lumOff val="80000"/>
                </a:schemeClr>
              </a:gs>
              <a:gs pos="77919">
                <a:schemeClr val="accent6">
                  <a:lumMod val="40000"/>
                  <a:lumOff val="60000"/>
                </a:schemeClr>
              </a:gs>
              <a:gs pos="69998">
                <a:schemeClr val="accent6">
                  <a:lumMod val="60000"/>
                  <a:lumOff val="40000"/>
                </a:schemeClr>
              </a:gs>
              <a:gs pos="30000">
                <a:schemeClr val="accent6">
                  <a:lumMod val="50000"/>
                </a:schemeClr>
              </a:gs>
              <a:gs pos="0">
                <a:srgbClr val="006666"/>
              </a:gs>
              <a:gs pos="50000">
                <a:schemeClr val="accent6">
                  <a:lumMod val="75000"/>
                </a:schemeClr>
              </a:gs>
              <a:gs pos="100000">
                <a:schemeClr val="accent3">
                  <a:shade val="100000"/>
                  <a:satMod val="115000"/>
                  <a:lumMod val="83000"/>
                  <a:lumOff val="17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601963" y="1030494"/>
            <a:ext cx="45719" cy="19469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CuadroTexto"/>
          <p:cNvSpPr txBox="1"/>
          <p:nvPr/>
        </p:nvSpPr>
        <p:spPr>
          <a:xfrm>
            <a:off x="688626" y="1299166"/>
            <a:ext cx="6624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>
                <a:latin typeface="Bahnschrift Condensed" pitchFamily="34" charset="0"/>
              </a:rPr>
              <a:t>Gracias</a:t>
            </a:r>
            <a:endParaRPr lang="es-CO" sz="6000" dirty="0">
              <a:latin typeface="Bahnschrift Condensed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960093" y="6419641"/>
            <a:ext cx="5007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solidFill>
                  <a:schemeClr val="bg1"/>
                </a:solidFill>
                <a:latin typeface="Arial Rounded MT Bold" pitchFamily="34" charset="0"/>
              </a:rPr>
              <a:t>¡Comprometidos con su salud!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56" b="94444" l="3542" r="92188">
                        <a14:foregroundMark x1="45833" y1="6944" x2="49479" y2="7222"/>
                        <a14:foregroundMark x1="38229" y1="10694" x2="35625" y2="11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487" r="20168" b="11470"/>
          <a:stretch/>
        </p:blipFill>
        <p:spPr>
          <a:xfrm>
            <a:off x="806065" y="4835592"/>
            <a:ext cx="1527307" cy="1551920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0" y="4176310"/>
            <a:ext cx="12192000" cy="188640"/>
          </a:xfrm>
          <a:prstGeom prst="rect">
            <a:avLst/>
          </a:prstGeom>
          <a:gradFill flip="none" rotWithShape="1">
            <a:gsLst>
              <a:gs pos="14000">
                <a:schemeClr val="accent2">
                  <a:lumMod val="75000"/>
                </a:schemeClr>
              </a:gs>
              <a:gs pos="42000">
                <a:schemeClr val="accent2">
                  <a:lumMod val="60000"/>
                  <a:lumOff val="40000"/>
                </a:schemeClr>
              </a:gs>
              <a:gs pos="69000">
                <a:srgbClr val="F6CAB1"/>
              </a:gs>
              <a:gs pos="96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11" name="13 CuadroTexto">
            <a:extLst>
              <a:ext uri="{FF2B5EF4-FFF2-40B4-BE49-F238E27FC236}">
                <a16:creationId xmlns:a16="http://schemas.microsoft.com/office/drawing/2014/main" id="{C2B3BE8A-FAC3-4EA0-ADBC-10C62C6FB7F8}"/>
              </a:ext>
            </a:extLst>
          </p:cNvPr>
          <p:cNvSpPr txBox="1"/>
          <p:nvPr/>
        </p:nvSpPr>
        <p:spPr>
          <a:xfrm>
            <a:off x="1910687" y="4653137"/>
            <a:ext cx="1005641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b="1" dirty="0">
                <a:solidFill>
                  <a:schemeClr val="bg1"/>
                </a:solidFill>
              </a:rPr>
              <a:t>María Camila Fajardo Olarte</a:t>
            </a:r>
          </a:p>
          <a:p>
            <a:pPr algn="r"/>
            <a:r>
              <a:rPr lang="es-ES" sz="2800" b="1" dirty="0">
                <a:solidFill>
                  <a:schemeClr val="bg1"/>
                </a:solidFill>
              </a:rPr>
              <a:t>Líder de Experiencia del usuario Hospital Regional De Moniquirá</a:t>
            </a:r>
            <a:endParaRPr lang="es-ES" sz="2800" dirty="0">
              <a:solidFill>
                <a:schemeClr val="bg1"/>
              </a:solidFill>
            </a:endParaRPr>
          </a:p>
          <a:p>
            <a:pPr algn="r"/>
            <a:endParaRPr lang="es-E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085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386D1441-F065-4B71-AEAA-C05663BE437A}"/>
              </a:ext>
            </a:extLst>
          </p:cNvPr>
          <p:cNvSpPr/>
          <p:nvPr/>
        </p:nvSpPr>
        <p:spPr>
          <a:xfrm>
            <a:off x="1744394" y="1787816"/>
            <a:ext cx="9411286" cy="3013447"/>
          </a:xfrm>
          <a:custGeom>
            <a:avLst/>
            <a:gdLst>
              <a:gd name="connsiteX0" fmla="*/ 0 w 9411286"/>
              <a:gd name="connsiteY0" fmla="*/ 1363347 h 3013447"/>
              <a:gd name="connsiteX1" fmla="*/ 1069144 w 9411286"/>
              <a:gd name="connsiteY1" fmla="*/ 2995200 h 3013447"/>
              <a:gd name="connsiteX2" fmla="*/ 1730326 w 9411286"/>
              <a:gd name="connsiteY2" fmla="*/ 2235544 h 3013447"/>
              <a:gd name="connsiteX3" fmla="*/ 2813538 w 9411286"/>
              <a:gd name="connsiteY3" fmla="*/ 2165206 h 3013447"/>
              <a:gd name="connsiteX4" fmla="*/ 3446584 w 9411286"/>
              <a:gd name="connsiteY4" fmla="*/ 1391483 h 3013447"/>
              <a:gd name="connsiteX5" fmla="*/ 3924886 w 9411286"/>
              <a:gd name="connsiteY5" fmla="*/ 223864 h 3013447"/>
              <a:gd name="connsiteX6" fmla="*/ 5275384 w 9411286"/>
              <a:gd name="connsiteY6" fmla="*/ 111323 h 3013447"/>
              <a:gd name="connsiteX7" fmla="*/ 5711483 w 9411286"/>
              <a:gd name="connsiteY7" fmla="*/ 1461821 h 3013447"/>
              <a:gd name="connsiteX8" fmla="*/ 9411286 w 9411286"/>
              <a:gd name="connsiteY8" fmla="*/ 1644701 h 3013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11286" h="3013447">
                <a:moveTo>
                  <a:pt x="0" y="1363347"/>
                </a:moveTo>
                <a:cubicBezTo>
                  <a:pt x="390378" y="2106590"/>
                  <a:pt x="780756" y="2849834"/>
                  <a:pt x="1069144" y="2995200"/>
                </a:cubicBezTo>
                <a:cubicBezTo>
                  <a:pt x="1357532" y="3140566"/>
                  <a:pt x="1439594" y="2373876"/>
                  <a:pt x="1730326" y="2235544"/>
                </a:cubicBezTo>
                <a:cubicBezTo>
                  <a:pt x="2021058" y="2097212"/>
                  <a:pt x="2527495" y="2305883"/>
                  <a:pt x="2813538" y="2165206"/>
                </a:cubicBezTo>
                <a:cubicBezTo>
                  <a:pt x="3099581" y="2024529"/>
                  <a:pt x="3261359" y="1715040"/>
                  <a:pt x="3446584" y="1391483"/>
                </a:cubicBezTo>
                <a:cubicBezTo>
                  <a:pt x="3631809" y="1067926"/>
                  <a:pt x="3620086" y="437224"/>
                  <a:pt x="3924886" y="223864"/>
                </a:cubicBezTo>
                <a:cubicBezTo>
                  <a:pt x="4229686" y="10504"/>
                  <a:pt x="4977618" y="-95003"/>
                  <a:pt x="5275384" y="111323"/>
                </a:cubicBezTo>
                <a:cubicBezTo>
                  <a:pt x="5573150" y="317649"/>
                  <a:pt x="5022166" y="1206258"/>
                  <a:pt x="5711483" y="1461821"/>
                </a:cubicBezTo>
                <a:cubicBezTo>
                  <a:pt x="6400800" y="1717384"/>
                  <a:pt x="8729003" y="1621255"/>
                  <a:pt x="9411286" y="1644701"/>
                </a:cubicBezTo>
              </a:path>
            </a:pathLst>
          </a:cu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7C969F49-930D-4E5E-9230-04F51AB7BFC4}"/>
              </a:ext>
            </a:extLst>
          </p:cNvPr>
          <p:cNvSpPr/>
          <p:nvPr/>
        </p:nvSpPr>
        <p:spPr>
          <a:xfrm>
            <a:off x="506436" y="1019661"/>
            <a:ext cx="1969477" cy="5591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Expectativas 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8F2134AB-2882-4D33-AD59-CE8BFF6CA4CF}"/>
              </a:ext>
            </a:extLst>
          </p:cNvPr>
          <p:cNvSpPr/>
          <p:nvPr/>
        </p:nvSpPr>
        <p:spPr>
          <a:xfrm>
            <a:off x="1744394" y="4855652"/>
            <a:ext cx="2124226" cy="5591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Primer momento o contacto 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4C21756A-3ECD-4320-8C71-25BD5CC8ED26}"/>
              </a:ext>
            </a:extLst>
          </p:cNvPr>
          <p:cNvSpPr/>
          <p:nvPr/>
        </p:nvSpPr>
        <p:spPr>
          <a:xfrm>
            <a:off x="3538024" y="4126013"/>
            <a:ext cx="2039817" cy="89681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Segundo momento (tramite administrativo)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D151D5E1-7348-4180-8B4C-9F493D9217AA}"/>
              </a:ext>
            </a:extLst>
          </p:cNvPr>
          <p:cNvSpPr/>
          <p:nvPr/>
        </p:nvSpPr>
        <p:spPr>
          <a:xfrm>
            <a:off x="5477021" y="843559"/>
            <a:ext cx="1739706" cy="7701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Tercer momento (atención) 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9A3FD79-8CBA-4D63-B3A8-7A2A17A037FD}"/>
              </a:ext>
            </a:extLst>
          </p:cNvPr>
          <p:cNvCxnSpPr/>
          <p:nvPr/>
        </p:nvCxnSpPr>
        <p:spPr>
          <a:xfrm>
            <a:off x="1237957" y="3601328"/>
            <a:ext cx="103538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B2B68B17-E477-4F7F-8B63-4B4C794D859B}"/>
              </a:ext>
            </a:extLst>
          </p:cNvPr>
          <p:cNvCxnSpPr/>
          <p:nvPr/>
        </p:nvCxnSpPr>
        <p:spPr>
          <a:xfrm>
            <a:off x="337625" y="703384"/>
            <a:ext cx="0" cy="5795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>
            <a:extLst>
              <a:ext uri="{FF2B5EF4-FFF2-40B4-BE49-F238E27FC236}">
                <a16:creationId xmlns:a16="http://schemas.microsoft.com/office/drawing/2014/main" id="{2A11CDCA-B6BC-4DEF-98BF-262D66F9FBCB}"/>
              </a:ext>
            </a:extLst>
          </p:cNvPr>
          <p:cNvSpPr/>
          <p:nvPr/>
        </p:nvSpPr>
        <p:spPr>
          <a:xfrm>
            <a:off x="63314" y="144193"/>
            <a:ext cx="548621" cy="559191"/>
          </a:xfrm>
          <a:prstGeom prst="ellipse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/>
              <a:t>10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B13BCCB5-0BFF-49D8-8632-8FAB625F57C1}"/>
              </a:ext>
            </a:extLst>
          </p:cNvPr>
          <p:cNvSpPr/>
          <p:nvPr/>
        </p:nvSpPr>
        <p:spPr>
          <a:xfrm>
            <a:off x="63314" y="6298809"/>
            <a:ext cx="548621" cy="559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/>
              <a:t>1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D4F1D585-9A88-4EEC-BD84-79A7C91088E7}"/>
              </a:ext>
            </a:extLst>
          </p:cNvPr>
          <p:cNvSpPr/>
          <p:nvPr/>
        </p:nvSpPr>
        <p:spPr>
          <a:xfrm>
            <a:off x="2595518" y="4222782"/>
            <a:ext cx="506408" cy="403784"/>
          </a:xfrm>
          <a:prstGeom prst="ellipse">
            <a:avLst/>
          </a:prstGeom>
          <a:solidFill>
            <a:srgbClr val="E78F19"/>
          </a:solidFill>
          <a:ln>
            <a:solidFill>
              <a:srgbClr val="E78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3.5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2DA0B761-2737-4F06-9B49-18FA5EC27DC6}"/>
              </a:ext>
            </a:extLst>
          </p:cNvPr>
          <p:cNvSpPr/>
          <p:nvPr/>
        </p:nvSpPr>
        <p:spPr>
          <a:xfrm>
            <a:off x="4783044" y="3722229"/>
            <a:ext cx="506408" cy="403784"/>
          </a:xfrm>
          <a:prstGeom prst="ellipse">
            <a:avLst/>
          </a:prstGeom>
          <a:solidFill>
            <a:srgbClr val="FFC000"/>
          </a:solidFill>
          <a:ln>
            <a:solidFill>
              <a:srgbClr val="E78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4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CC8D017A-CE6E-4BD3-B8AD-85AAB17E88FF}"/>
              </a:ext>
            </a:extLst>
          </p:cNvPr>
          <p:cNvSpPr/>
          <p:nvPr/>
        </p:nvSpPr>
        <p:spPr>
          <a:xfrm>
            <a:off x="6161663" y="1943223"/>
            <a:ext cx="506408" cy="403784"/>
          </a:xfrm>
          <a:prstGeom prst="ellipse">
            <a:avLst/>
          </a:prstGeom>
          <a:solidFill>
            <a:srgbClr val="86C56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7</a:t>
            </a: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53BF3EF9-9AFC-4F52-BA77-AE0FCB67CAF8}"/>
              </a:ext>
            </a:extLst>
          </p:cNvPr>
          <p:cNvCxnSpPr>
            <a:stCxn id="16" idx="0"/>
          </p:cNvCxnSpPr>
          <p:nvPr/>
        </p:nvCxnSpPr>
        <p:spPr>
          <a:xfrm flipH="1" flipV="1">
            <a:off x="1237957" y="1613691"/>
            <a:ext cx="506437" cy="1537472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ipse 38">
            <a:extLst>
              <a:ext uri="{FF2B5EF4-FFF2-40B4-BE49-F238E27FC236}">
                <a16:creationId xmlns:a16="http://schemas.microsoft.com/office/drawing/2014/main" id="{53810D3B-9244-4CAB-90F7-2BDA9CC6C360}"/>
              </a:ext>
            </a:extLst>
          </p:cNvPr>
          <p:cNvSpPr/>
          <p:nvPr/>
        </p:nvSpPr>
        <p:spPr>
          <a:xfrm>
            <a:off x="7746629" y="2192086"/>
            <a:ext cx="2002302" cy="10645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Cuarto momento (Proceso salida y agendamiento) 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33C83C60-647E-45D5-8718-6B4E968BAAC6}"/>
              </a:ext>
            </a:extLst>
          </p:cNvPr>
          <p:cNvSpPr/>
          <p:nvPr/>
        </p:nvSpPr>
        <p:spPr>
          <a:xfrm>
            <a:off x="7216727" y="2711445"/>
            <a:ext cx="506408" cy="40378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6.5</a:t>
            </a: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F351402A-EBCC-424F-AFB3-34DF8D4EBCC2}"/>
              </a:ext>
            </a:extLst>
          </p:cNvPr>
          <p:cNvSpPr/>
          <p:nvPr/>
        </p:nvSpPr>
        <p:spPr>
          <a:xfrm>
            <a:off x="9866135" y="2179152"/>
            <a:ext cx="2002302" cy="10645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Quinto momento (Seguimiento) 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F035C7AE-94E5-4CC8-A65D-F3A5D0EE3968}"/>
              </a:ext>
            </a:extLst>
          </p:cNvPr>
          <p:cNvSpPr/>
          <p:nvPr/>
        </p:nvSpPr>
        <p:spPr>
          <a:xfrm>
            <a:off x="11479233" y="3056104"/>
            <a:ext cx="506408" cy="40378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12128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386D1441-F065-4B71-AEAA-C05663BE437A}"/>
              </a:ext>
            </a:extLst>
          </p:cNvPr>
          <p:cNvSpPr/>
          <p:nvPr/>
        </p:nvSpPr>
        <p:spPr>
          <a:xfrm>
            <a:off x="1744394" y="1787816"/>
            <a:ext cx="9411286" cy="3013447"/>
          </a:xfrm>
          <a:custGeom>
            <a:avLst/>
            <a:gdLst>
              <a:gd name="connsiteX0" fmla="*/ 0 w 9411286"/>
              <a:gd name="connsiteY0" fmla="*/ 1363347 h 3013447"/>
              <a:gd name="connsiteX1" fmla="*/ 1069144 w 9411286"/>
              <a:gd name="connsiteY1" fmla="*/ 2995200 h 3013447"/>
              <a:gd name="connsiteX2" fmla="*/ 1730326 w 9411286"/>
              <a:gd name="connsiteY2" fmla="*/ 2235544 h 3013447"/>
              <a:gd name="connsiteX3" fmla="*/ 2813538 w 9411286"/>
              <a:gd name="connsiteY3" fmla="*/ 2165206 h 3013447"/>
              <a:gd name="connsiteX4" fmla="*/ 3446584 w 9411286"/>
              <a:gd name="connsiteY4" fmla="*/ 1391483 h 3013447"/>
              <a:gd name="connsiteX5" fmla="*/ 3924886 w 9411286"/>
              <a:gd name="connsiteY5" fmla="*/ 223864 h 3013447"/>
              <a:gd name="connsiteX6" fmla="*/ 5275384 w 9411286"/>
              <a:gd name="connsiteY6" fmla="*/ 111323 h 3013447"/>
              <a:gd name="connsiteX7" fmla="*/ 5711483 w 9411286"/>
              <a:gd name="connsiteY7" fmla="*/ 1461821 h 3013447"/>
              <a:gd name="connsiteX8" fmla="*/ 9411286 w 9411286"/>
              <a:gd name="connsiteY8" fmla="*/ 1644701 h 3013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11286" h="3013447">
                <a:moveTo>
                  <a:pt x="0" y="1363347"/>
                </a:moveTo>
                <a:cubicBezTo>
                  <a:pt x="390378" y="2106590"/>
                  <a:pt x="780756" y="2849834"/>
                  <a:pt x="1069144" y="2995200"/>
                </a:cubicBezTo>
                <a:cubicBezTo>
                  <a:pt x="1357532" y="3140566"/>
                  <a:pt x="1439594" y="2373876"/>
                  <a:pt x="1730326" y="2235544"/>
                </a:cubicBezTo>
                <a:cubicBezTo>
                  <a:pt x="2021058" y="2097212"/>
                  <a:pt x="2527495" y="2305883"/>
                  <a:pt x="2813538" y="2165206"/>
                </a:cubicBezTo>
                <a:cubicBezTo>
                  <a:pt x="3099581" y="2024529"/>
                  <a:pt x="3261359" y="1715040"/>
                  <a:pt x="3446584" y="1391483"/>
                </a:cubicBezTo>
                <a:cubicBezTo>
                  <a:pt x="3631809" y="1067926"/>
                  <a:pt x="3620086" y="437224"/>
                  <a:pt x="3924886" y="223864"/>
                </a:cubicBezTo>
                <a:cubicBezTo>
                  <a:pt x="4229686" y="10504"/>
                  <a:pt x="4977618" y="-95003"/>
                  <a:pt x="5275384" y="111323"/>
                </a:cubicBezTo>
                <a:cubicBezTo>
                  <a:pt x="5573150" y="317649"/>
                  <a:pt x="5022166" y="1206258"/>
                  <a:pt x="5711483" y="1461821"/>
                </a:cubicBezTo>
                <a:cubicBezTo>
                  <a:pt x="6400800" y="1717384"/>
                  <a:pt x="8729003" y="1621255"/>
                  <a:pt x="9411286" y="1644701"/>
                </a:cubicBezTo>
              </a:path>
            </a:pathLst>
          </a:cu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7C969F49-930D-4E5E-9230-04F51AB7BFC4}"/>
              </a:ext>
            </a:extLst>
          </p:cNvPr>
          <p:cNvSpPr/>
          <p:nvPr/>
        </p:nvSpPr>
        <p:spPr>
          <a:xfrm>
            <a:off x="506436" y="1019661"/>
            <a:ext cx="1969477" cy="5591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Expectativas 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8F2134AB-2882-4D33-AD59-CE8BFF6CA4CF}"/>
              </a:ext>
            </a:extLst>
          </p:cNvPr>
          <p:cNvSpPr/>
          <p:nvPr/>
        </p:nvSpPr>
        <p:spPr>
          <a:xfrm>
            <a:off x="1744394" y="4855652"/>
            <a:ext cx="2124226" cy="5591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Primer momento o contacto 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4C21756A-3ECD-4320-8C71-25BD5CC8ED26}"/>
              </a:ext>
            </a:extLst>
          </p:cNvPr>
          <p:cNvSpPr/>
          <p:nvPr/>
        </p:nvSpPr>
        <p:spPr>
          <a:xfrm>
            <a:off x="3655255" y="4126013"/>
            <a:ext cx="2039817" cy="89681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Segundo momento (tramite administrativo)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D151D5E1-7348-4180-8B4C-9F493D9217AA}"/>
              </a:ext>
            </a:extLst>
          </p:cNvPr>
          <p:cNvSpPr/>
          <p:nvPr/>
        </p:nvSpPr>
        <p:spPr>
          <a:xfrm>
            <a:off x="5477021" y="843559"/>
            <a:ext cx="1739706" cy="7701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Tercer momento (atención) 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9A3FD79-8CBA-4D63-B3A8-7A2A17A037FD}"/>
              </a:ext>
            </a:extLst>
          </p:cNvPr>
          <p:cNvCxnSpPr/>
          <p:nvPr/>
        </p:nvCxnSpPr>
        <p:spPr>
          <a:xfrm>
            <a:off x="1237957" y="3601328"/>
            <a:ext cx="103538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B2B68B17-E477-4F7F-8B63-4B4C794D859B}"/>
              </a:ext>
            </a:extLst>
          </p:cNvPr>
          <p:cNvCxnSpPr/>
          <p:nvPr/>
        </p:nvCxnSpPr>
        <p:spPr>
          <a:xfrm>
            <a:off x="337625" y="703384"/>
            <a:ext cx="0" cy="5795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>
            <a:extLst>
              <a:ext uri="{FF2B5EF4-FFF2-40B4-BE49-F238E27FC236}">
                <a16:creationId xmlns:a16="http://schemas.microsoft.com/office/drawing/2014/main" id="{2A11CDCA-B6BC-4DEF-98BF-262D66F9FBCB}"/>
              </a:ext>
            </a:extLst>
          </p:cNvPr>
          <p:cNvSpPr/>
          <p:nvPr/>
        </p:nvSpPr>
        <p:spPr>
          <a:xfrm>
            <a:off x="63314" y="144193"/>
            <a:ext cx="548621" cy="559191"/>
          </a:xfrm>
          <a:prstGeom prst="ellipse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/>
              <a:t>10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B13BCCB5-0BFF-49D8-8632-8FAB625F57C1}"/>
              </a:ext>
            </a:extLst>
          </p:cNvPr>
          <p:cNvSpPr/>
          <p:nvPr/>
        </p:nvSpPr>
        <p:spPr>
          <a:xfrm>
            <a:off x="63314" y="6298809"/>
            <a:ext cx="548621" cy="559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/>
              <a:t>1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D4F1D585-9A88-4EEC-BD84-79A7C91088E7}"/>
              </a:ext>
            </a:extLst>
          </p:cNvPr>
          <p:cNvSpPr/>
          <p:nvPr/>
        </p:nvSpPr>
        <p:spPr>
          <a:xfrm>
            <a:off x="2595518" y="4222782"/>
            <a:ext cx="506408" cy="403784"/>
          </a:xfrm>
          <a:prstGeom prst="ellipse">
            <a:avLst/>
          </a:prstGeom>
          <a:solidFill>
            <a:srgbClr val="E78F19"/>
          </a:solidFill>
          <a:ln>
            <a:solidFill>
              <a:srgbClr val="E78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3.5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2DA0B761-2737-4F06-9B49-18FA5EC27DC6}"/>
              </a:ext>
            </a:extLst>
          </p:cNvPr>
          <p:cNvSpPr/>
          <p:nvPr/>
        </p:nvSpPr>
        <p:spPr>
          <a:xfrm>
            <a:off x="4783044" y="3722229"/>
            <a:ext cx="506408" cy="403784"/>
          </a:xfrm>
          <a:prstGeom prst="ellipse">
            <a:avLst/>
          </a:prstGeom>
          <a:solidFill>
            <a:srgbClr val="FFC000"/>
          </a:solidFill>
          <a:ln>
            <a:solidFill>
              <a:srgbClr val="E78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4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CC8D017A-CE6E-4BD3-B8AD-85AAB17E88FF}"/>
              </a:ext>
            </a:extLst>
          </p:cNvPr>
          <p:cNvSpPr/>
          <p:nvPr/>
        </p:nvSpPr>
        <p:spPr>
          <a:xfrm>
            <a:off x="6161663" y="1943223"/>
            <a:ext cx="506408" cy="403784"/>
          </a:xfrm>
          <a:prstGeom prst="ellipse">
            <a:avLst/>
          </a:prstGeom>
          <a:solidFill>
            <a:srgbClr val="86C56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7</a:t>
            </a: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53BF3EF9-9AFC-4F52-BA77-AE0FCB67CAF8}"/>
              </a:ext>
            </a:extLst>
          </p:cNvPr>
          <p:cNvCxnSpPr>
            <a:stCxn id="16" idx="0"/>
          </p:cNvCxnSpPr>
          <p:nvPr/>
        </p:nvCxnSpPr>
        <p:spPr>
          <a:xfrm flipH="1" flipV="1">
            <a:off x="1237957" y="1613691"/>
            <a:ext cx="506437" cy="1537472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ipse 38">
            <a:extLst>
              <a:ext uri="{FF2B5EF4-FFF2-40B4-BE49-F238E27FC236}">
                <a16:creationId xmlns:a16="http://schemas.microsoft.com/office/drawing/2014/main" id="{53810D3B-9244-4CAB-90F7-2BDA9CC6C360}"/>
              </a:ext>
            </a:extLst>
          </p:cNvPr>
          <p:cNvSpPr/>
          <p:nvPr/>
        </p:nvSpPr>
        <p:spPr>
          <a:xfrm>
            <a:off x="7746629" y="2192086"/>
            <a:ext cx="2002302" cy="10645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Cuarto momento (Proceso salida y agendamiento) 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33C83C60-647E-45D5-8718-6B4E968BAAC6}"/>
              </a:ext>
            </a:extLst>
          </p:cNvPr>
          <p:cNvSpPr/>
          <p:nvPr/>
        </p:nvSpPr>
        <p:spPr>
          <a:xfrm>
            <a:off x="7216727" y="2711445"/>
            <a:ext cx="506408" cy="40378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6.5</a:t>
            </a: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F351402A-EBCC-424F-AFB3-34DF8D4EBCC2}"/>
              </a:ext>
            </a:extLst>
          </p:cNvPr>
          <p:cNvSpPr/>
          <p:nvPr/>
        </p:nvSpPr>
        <p:spPr>
          <a:xfrm>
            <a:off x="9866135" y="2179152"/>
            <a:ext cx="2002302" cy="10645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Quinto momento (Seguimiento) 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F035C7AE-94E5-4CC8-A65D-F3A5D0EE3968}"/>
              </a:ext>
            </a:extLst>
          </p:cNvPr>
          <p:cNvSpPr/>
          <p:nvPr/>
        </p:nvSpPr>
        <p:spPr>
          <a:xfrm>
            <a:off x="11479233" y="3056104"/>
            <a:ext cx="506408" cy="40378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6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F7BC56C-DC7A-421B-B38D-81E324FE4B5D}"/>
              </a:ext>
            </a:extLst>
          </p:cNvPr>
          <p:cNvSpPr txBox="1"/>
          <p:nvPr/>
        </p:nvSpPr>
        <p:spPr>
          <a:xfrm>
            <a:off x="1702203" y="5469232"/>
            <a:ext cx="2124223" cy="1477328"/>
          </a:xfrm>
          <a:prstGeom prst="rect">
            <a:avLst/>
          </a:prstGeom>
          <a:noFill/>
          <a:ln>
            <a:solidFill>
              <a:srgbClr val="E78F19"/>
            </a:solidFill>
          </a:ln>
        </p:spPr>
        <p:txBody>
          <a:bodyPr wrap="square" rtlCol="0">
            <a:spAutoFit/>
          </a:bodyPr>
          <a:lstStyle/>
          <a:p>
            <a:r>
              <a:rPr lang="es-CO" sz="1200" dirty="0"/>
              <a:t>*Dificultad para establecer contacto agendamiento</a:t>
            </a:r>
          </a:p>
          <a:p>
            <a:pPr algn="just"/>
            <a:r>
              <a:rPr lang="es-CO" sz="1200" dirty="0"/>
              <a:t>*Tiempo prolongado en espera de la llamada</a:t>
            </a:r>
          </a:p>
          <a:p>
            <a:r>
              <a:rPr lang="es-CO" sz="1200" dirty="0"/>
              <a:t>*Frustración cuando se generan listas de espera </a:t>
            </a:r>
          </a:p>
          <a:p>
            <a:endParaRPr lang="es-CO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2025926-A4CA-4ACF-8CB2-B41973B6DDE6}"/>
              </a:ext>
            </a:extLst>
          </p:cNvPr>
          <p:cNvSpPr txBox="1"/>
          <p:nvPr/>
        </p:nvSpPr>
        <p:spPr>
          <a:xfrm>
            <a:off x="3938991" y="5101076"/>
            <a:ext cx="1927238" cy="101566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200" dirty="0"/>
              <a:t>*Demora en tramite de facturación y agendamiento presencial.</a:t>
            </a:r>
          </a:p>
          <a:p>
            <a:pPr algn="just"/>
            <a:r>
              <a:rPr lang="es-CO" sz="1200" dirty="0"/>
              <a:t> *Temperatura del ambiente en sala de espera.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CDF7F33-C84D-45CC-8550-517F7611FDDC}"/>
              </a:ext>
            </a:extLst>
          </p:cNvPr>
          <p:cNvSpPr txBox="1"/>
          <p:nvPr/>
        </p:nvSpPr>
        <p:spPr>
          <a:xfrm>
            <a:off x="5130054" y="12545"/>
            <a:ext cx="2616575" cy="830997"/>
          </a:xfrm>
          <a:prstGeom prst="rect">
            <a:avLst/>
          </a:prstGeom>
          <a:noFill/>
          <a:ln>
            <a:solidFill>
              <a:srgbClr val="76B54B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200" dirty="0"/>
              <a:t>*Generar mayor empatía por parte de algunos profesionales.</a:t>
            </a:r>
          </a:p>
          <a:p>
            <a:pPr algn="just"/>
            <a:r>
              <a:rPr lang="es-CO" sz="1200" dirty="0"/>
              <a:t>*Demora en valoración inicial por parte de medico.</a:t>
            </a:r>
            <a:endParaRPr lang="es-CO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F2ACD14C-9EC0-4263-8AA1-6A3D750F0A2F}"/>
              </a:ext>
            </a:extLst>
          </p:cNvPr>
          <p:cNvSpPr txBox="1"/>
          <p:nvPr/>
        </p:nvSpPr>
        <p:spPr>
          <a:xfrm>
            <a:off x="7605933" y="3706836"/>
            <a:ext cx="2217969" cy="1846659"/>
          </a:xfrm>
          <a:prstGeom prst="rect">
            <a:avLst/>
          </a:prstGeom>
          <a:noFill/>
          <a:ln>
            <a:solidFill>
              <a:srgbClr val="76B54B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200" dirty="0"/>
              <a:t>*Agendar todas las ordenes antes de egreso.</a:t>
            </a:r>
          </a:p>
          <a:p>
            <a:pPr algn="just"/>
            <a:r>
              <a:rPr lang="es-ES" sz="1200" dirty="0"/>
              <a:t>*Demora en tramite de facturación y agendamiento presencial.</a:t>
            </a:r>
          </a:p>
          <a:p>
            <a:pPr algn="just"/>
            <a:r>
              <a:rPr lang="es-ES" sz="1200" dirty="0"/>
              <a:t>*Falta de claridad en la guía de tramites administrativos por parte de profesionales en salud.</a:t>
            </a:r>
          </a:p>
          <a:p>
            <a:pPr algn="just"/>
            <a:endParaRPr lang="es-CO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9B54F589-C178-433E-B702-F242688F19B6}"/>
              </a:ext>
            </a:extLst>
          </p:cNvPr>
          <p:cNvSpPr txBox="1"/>
          <p:nvPr/>
        </p:nvSpPr>
        <p:spPr>
          <a:xfrm>
            <a:off x="10058400" y="3693902"/>
            <a:ext cx="2010506" cy="1015663"/>
          </a:xfrm>
          <a:prstGeom prst="rect">
            <a:avLst/>
          </a:prstGeom>
          <a:noFill/>
          <a:ln>
            <a:solidFill>
              <a:srgbClr val="76B54B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200" dirty="0"/>
              <a:t>*Realizar seguimiento a cirugías que no se programaron.</a:t>
            </a:r>
          </a:p>
          <a:p>
            <a:pPr algn="just"/>
            <a:r>
              <a:rPr lang="es-CO" sz="1200" dirty="0"/>
              <a:t>*Realizar confirmación al 100% de las citas agendadas.</a:t>
            </a:r>
          </a:p>
        </p:txBody>
      </p:sp>
    </p:spTree>
    <p:extLst>
      <p:ext uri="{BB962C8B-B14F-4D97-AF65-F5344CB8AC3E}">
        <p14:creationId xmlns:p14="http://schemas.microsoft.com/office/powerpoint/2010/main" val="2343838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CAMBIO MUESTRA DE ENCUESTAS DE SATISFACCIÓN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F1AFFC9-078F-4C9D-BEB3-FFDE90DCF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351" y="928393"/>
            <a:ext cx="7757221" cy="543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3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2800" dirty="0">
                <a:solidFill>
                  <a:srgbClr val="006B8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Orden del día </a:t>
            </a:r>
            <a:endParaRPr lang="es-ES" sz="2800" dirty="0"/>
          </a:p>
        </p:txBody>
      </p:sp>
      <p:sp>
        <p:nvSpPr>
          <p:cNvPr id="4" name="Rectángulo 3"/>
          <p:cNvSpPr/>
          <p:nvPr/>
        </p:nvSpPr>
        <p:spPr>
          <a:xfrm>
            <a:off x="193548" y="1404586"/>
            <a:ext cx="114604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 algn="just">
              <a:buAutoNum type="arabicPeriod"/>
            </a:pPr>
            <a:endParaRPr lang="es-ES" sz="2800" dirty="0"/>
          </a:p>
          <a:p>
            <a:pPr marL="971550" lvl="1" indent="-514350" algn="just">
              <a:buAutoNum type="arabicPeriod"/>
            </a:pPr>
            <a:r>
              <a:rPr lang="es-ES" sz="2800" dirty="0"/>
              <a:t>Llamado a lista verificación de Quórum</a:t>
            </a:r>
          </a:p>
          <a:p>
            <a:pPr marL="971550" lvl="1" indent="-514350" algn="just">
              <a:buAutoNum type="arabicPeriod"/>
            </a:pPr>
            <a:r>
              <a:rPr lang="es-ES" sz="2800" dirty="0"/>
              <a:t>Seguimiento a los compromisos del acta anterior</a:t>
            </a:r>
            <a:endParaRPr lang="es-CO" sz="2800" dirty="0"/>
          </a:p>
          <a:p>
            <a:pPr marL="971550" lvl="1" indent="-514350" algn="just">
              <a:buAutoNum type="arabicPeriod"/>
            </a:pPr>
            <a:r>
              <a:rPr lang="es-ES" sz="2800" dirty="0"/>
              <a:t>Presentación </a:t>
            </a:r>
            <a:r>
              <a:rPr lang="es-ES" sz="2800" dirty="0" err="1"/>
              <a:t>PQRSF</a:t>
            </a:r>
            <a:endParaRPr lang="es-ES" sz="2800" dirty="0"/>
          </a:p>
          <a:p>
            <a:pPr marL="971550" lvl="1" indent="-514350" algn="just">
              <a:buAutoNum type="arabicPeriod"/>
            </a:pPr>
            <a:r>
              <a:rPr lang="es-ES" sz="2800" dirty="0"/>
              <a:t>Proposiciones y varios</a:t>
            </a:r>
          </a:p>
          <a:p>
            <a:pPr marL="971550" lvl="1" indent="-514350" algn="just">
              <a:buAutoNum type="arabicPeriod"/>
            </a:pP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51085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/>
              <a:t>Llamado a lista de los asistentes y verificación del Quórum </a:t>
            </a:r>
            <a:r>
              <a:rPr lang="es-CO" dirty="0">
                <a:solidFill>
                  <a:srgbClr val="006B8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381000" y="2282410"/>
            <a:ext cx="112670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Gerente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Subgerencia Científica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Representante médicos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Representante enfermería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Representantes de los Usuarios</a:t>
            </a:r>
          </a:p>
          <a:p>
            <a:pPr algn="just"/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4178603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>
                <a:solidFill>
                  <a:srgbClr val="006B8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Objetivo 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1842868" y="2282410"/>
            <a:ext cx="89611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/>
              <a:t>Propender y velar por el cumplimiento de los deberes, derechos y humanización en la atención de pacientes garantizando el mejoramiento de la calidad en la prestación de servicios en </a:t>
            </a:r>
            <a:r>
              <a:rPr lang="es-CO" sz="2800" dirty="0"/>
              <a:t>el Hospital Regional de Moniquirá. </a:t>
            </a:r>
          </a:p>
        </p:txBody>
      </p:sp>
    </p:spTree>
    <p:extLst>
      <p:ext uri="{BB962C8B-B14F-4D97-AF65-F5344CB8AC3E}">
        <p14:creationId xmlns:p14="http://schemas.microsoft.com/office/powerpoint/2010/main" val="376043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>
                <a:solidFill>
                  <a:srgbClr val="006B8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COMPROMISOS 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914400" y="1099704"/>
            <a:ext cx="99495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Solicitar a Coosalud mayor oportunidad en la entrega de medicamentos.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Enviar relación a Subgerente referente a los líderes que no enviaron respuesta oportuna para su llamado de atención.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Enviar solicitud de techado o adecuación de sala de espera de consulta externa con el fin de regular la temperatura.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2851069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3. ANÁLISIS </a:t>
            </a:r>
            <a:r>
              <a:rPr lang="es-CO" b="1" dirty="0" err="1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PQRSF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6DDCDDE-2FDF-484C-B09B-FA126FF2D343}"/>
              </a:ext>
            </a:extLst>
          </p:cNvPr>
          <p:cNvSpPr txBox="1"/>
          <p:nvPr/>
        </p:nvSpPr>
        <p:spPr>
          <a:xfrm>
            <a:off x="325901" y="1332077"/>
            <a:ext cx="4670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Durante el mes de Julio se presentaron 22 quejas, 0 sugerencia y 1 felicitaciones.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8CB8BBC-E37E-4974-802B-892A6C21AD63}"/>
              </a:ext>
            </a:extLst>
          </p:cNvPr>
          <p:cNvSpPr txBox="1"/>
          <p:nvPr/>
        </p:nvSpPr>
        <p:spPr>
          <a:xfrm>
            <a:off x="485335" y="2426600"/>
            <a:ext cx="3261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El porcentaje quejas en relación a numero de usuarios en el mes es de 0.009%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86216C3-BFF6-D0F7-8C36-A64663F4A1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490917"/>
              </p:ext>
            </p:extLst>
          </p:nvPr>
        </p:nvGraphicFramePr>
        <p:xfrm>
          <a:off x="5865749" y="749509"/>
          <a:ext cx="5901875" cy="3807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12576F4-87E5-BCFA-0711-C0198C1036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0645518"/>
              </p:ext>
            </p:extLst>
          </p:nvPr>
        </p:nvGraphicFramePr>
        <p:xfrm>
          <a:off x="325901" y="3508072"/>
          <a:ext cx="5040578" cy="2662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5213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3. ANÁLISIS </a:t>
            </a:r>
            <a:r>
              <a:rPr lang="es-CO" b="1" dirty="0" err="1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PQRSF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AC568751-467A-3224-3012-BF6493643B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816401"/>
              </p:ext>
            </p:extLst>
          </p:nvPr>
        </p:nvGraphicFramePr>
        <p:xfrm>
          <a:off x="55278" y="1578396"/>
          <a:ext cx="6096000" cy="3921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77461D51-FACF-9898-B8AA-AF9F6CC786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383" t="8453"/>
          <a:stretch/>
        </p:blipFill>
        <p:spPr>
          <a:xfrm>
            <a:off x="6646263" y="1358430"/>
            <a:ext cx="5126637" cy="414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3. ANÁLISIS </a:t>
            </a:r>
            <a:r>
              <a:rPr lang="es-CO" b="1" dirty="0" err="1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PQRSF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776FA1D-4425-5185-D6CB-83BC0431C8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4729623"/>
              </p:ext>
            </p:extLst>
          </p:nvPr>
        </p:nvGraphicFramePr>
        <p:xfrm>
          <a:off x="4864725" y="854439"/>
          <a:ext cx="6908175" cy="5381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F7E8A43-0325-6CE7-FAC4-6BA9C05C6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43300"/>
              </p:ext>
            </p:extLst>
          </p:nvPr>
        </p:nvGraphicFramePr>
        <p:xfrm>
          <a:off x="573478" y="2694482"/>
          <a:ext cx="3593788" cy="2941963"/>
        </p:xfrm>
        <a:graphic>
          <a:graphicData uri="http://schemas.openxmlformats.org/drawingml/2006/table">
            <a:tbl>
              <a:tblPr/>
              <a:tblGrid>
                <a:gridCol w="1269600">
                  <a:extLst>
                    <a:ext uri="{9D8B030D-6E8A-4147-A177-3AD203B41FA5}">
                      <a16:colId xmlns:a16="http://schemas.microsoft.com/office/drawing/2014/main" val="4129140099"/>
                    </a:ext>
                  </a:extLst>
                </a:gridCol>
                <a:gridCol w="2324188">
                  <a:extLst>
                    <a:ext uri="{9D8B030D-6E8A-4147-A177-3AD203B41FA5}">
                      <a16:colId xmlns:a16="http://schemas.microsoft.com/office/drawing/2014/main" val="93269123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Etiquetas de fila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Cuenta de CLASIFICACIÓN A QUEJA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3617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ACECIBILIDAD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5164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CALIDAD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93614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ACTITUD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0248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OPORTUNIDAD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177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ORIENTACIÓN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7713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TIEMPO DE ESPERA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7202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(en blanco)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072183"/>
                  </a:ext>
                </a:extLst>
              </a:tr>
              <a:tr h="503563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139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954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CANALES DE RECEPCIÓN DE LAS </a:t>
            </a:r>
            <a:r>
              <a:rPr lang="es-CO" b="1" dirty="0" err="1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PQRSF</a:t>
            </a:r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D49E9736-06E7-9959-4D0B-2C0AD6691F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608884"/>
              </p:ext>
            </p:extLst>
          </p:nvPr>
        </p:nvGraphicFramePr>
        <p:xfrm>
          <a:off x="1439056" y="1109272"/>
          <a:ext cx="8979108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9245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56791</TotalTime>
  <Words>502</Words>
  <Application>Microsoft Office PowerPoint</Application>
  <PresentationFormat>Panorámica</PresentationFormat>
  <Paragraphs>101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18</vt:i4>
      </vt:variant>
    </vt:vector>
  </HeadingPairs>
  <TitlesOfParts>
    <vt:vector size="28" baseType="lpstr">
      <vt:lpstr>Arial</vt:lpstr>
      <vt:lpstr>Arial Rounded</vt:lpstr>
      <vt:lpstr>Arial Rounded MT Bold</vt:lpstr>
      <vt:lpstr>Arial Unicode MS</vt:lpstr>
      <vt:lpstr>Bahnschrift Condensed</vt:lpstr>
      <vt:lpstr>Calibri</vt:lpstr>
      <vt:lpstr>Calibri Light</vt:lpstr>
      <vt:lpstr>Office Theme</vt:lpstr>
      <vt:lpstr>3_Office Theme</vt:lpstr>
      <vt:lpstr>1_Office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BALAGUERA, LAURA SOFÍA</dc:creator>
  <cp:lastModifiedBy>LÍDER EXPERIENCIA DEL USUARIO</cp:lastModifiedBy>
  <cp:revision>332</cp:revision>
  <cp:lastPrinted>2023-05-26T16:20:09Z</cp:lastPrinted>
  <dcterms:created xsi:type="dcterms:W3CDTF">2020-05-31T20:35:16Z</dcterms:created>
  <dcterms:modified xsi:type="dcterms:W3CDTF">2023-09-13T15:54:24Z</dcterms:modified>
</cp:coreProperties>
</file>