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784" r:id="rId2"/>
    <p:sldId id="848" r:id="rId3"/>
    <p:sldId id="852" r:id="rId4"/>
    <p:sldId id="851" r:id="rId5"/>
    <p:sldId id="850" r:id="rId6"/>
    <p:sldId id="843" r:id="rId7"/>
    <p:sldId id="853" r:id="rId8"/>
    <p:sldId id="854" r:id="rId9"/>
    <p:sldId id="855" r:id="rId10"/>
    <p:sldId id="856" r:id="rId11"/>
    <p:sldId id="857" r:id="rId12"/>
    <p:sldId id="858" r:id="rId1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ria\Downloads\PQRSF%202024%20(2).xls"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maria\Downloads\PQRSF%202024%20(2).xls"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oleObject" Target="file:///C:\Users\maria\Downloads\PQRSF%202024%20(2).xls"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maria\Downloads\PQRSF%202024%20(2).xls"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aria\Downloads\PQRSF%202024%20(2).xls"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1" Type="http://schemas.openxmlformats.org/officeDocument/2006/relationships/oleObject" Target="file:///C:\Users\maria\Downloads\PQRSF%202024%20(2).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N° </a:t>
            </a:r>
            <a:r>
              <a:rPr lang="en-US" dirty="0" err="1"/>
              <a:t>Quejas</a:t>
            </a:r>
            <a:r>
              <a:rPr lang="en-US" dirty="0"/>
              <a:t> </a:t>
            </a:r>
          </a:p>
        </c:rich>
      </c:tx>
      <c:layout/>
      <c:overlay val="0"/>
      <c:spPr>
        <a:noFill/>
        <a:ln w="25400">
          <a:noFill/>
        </a:ln>
      </c:spPr>
    </c:title>
    <c:autoTitleDeleted val="0"/>
    <c:plotArea>
      <c:layout/>
      <c:lineChart>
        <c:grouping val="standard"/>
        <c:varyColors val="0"/>
        <c:ser>
          <c:idx val="0"/>
          <c:order val="0"/>
          <c:tx>
            <c:strRef>
              <c:f>'1'!$D$4</c:f>
              <c:strCache>
                <c:ptCount val="1"/>
                <c:pt idx="0">
                  <c:v>Queja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'1'!$E$3:$G$3</c:f>
              <c:strCache>
                <c:ptCount val="3"/>
                <c:pt idx="0">
                  <c:v>enero</c:v>
                </c:pt>
                <c:pt idx="1">
                  <c:v>febrero</c:v>
                </c:pt>
                <c:pt idx="2">
                  <c:v>marzo</c:v>
                </c:pt>
              </c:strCache>
            </c:strRef>
          </c:cat>
          <c:val>
            <c:numRef>
              <c:f>'1'!$E$4:$G$4</c:f>
              <c:numCache>
                <c:formatCode>General</c:formatCode>
                <c:ptCount val="3"/>
                <c:pt idx="0">
                  <c:v>16</c:v>
                </c:pt>
                <c:pt idx="1">
                  <c:v>20</c:v>
                </c:pt>
                <c:pt idx="2">
                  <c:v>17</c:v>
                </c:pt>
              </c:numCache>
            </c:numRef>
          </c:val>
          <c:smooth val="0"/>
          <c:extLst>
            <c:ext xmlns:c16="http://schemas.microsoft.com/office/drawing/2014/chart" uri="{C3380CC4-5D6E-409C-BE32-E72D297353CC}">
              <c16:uniqueId val="{00000000-E1E5-4F11-BA7E-BDD413BA1C17}"/>
            </c:ext>
          </c:extLst>
        </c:ser>
        <c:dLbls>
          <c:dLblPos val="t"/>
          <c:showLegendKey val="0"/>
          <c:showVal val="1"/>
          <c:showCatName val="0"/>
          <c:showSerName val="0"/>
          <c:showPercent val="0"/>
          <c:showBubbleSize val="0"/>
        </c:dLbls>
        <c:marker val="1"/>
        <c:smooth val="0"/>
        <c:axId val="510107016"/>
        <c:axId val="1"/>
      </c:lineChart>
      <c:catAx>
        <c:axId val="510107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a:pPr>
            <a:endParaRPr lang="es-CO"/>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9525">
            <a:noFill/>
          </a:ln>
        </c:spPr>
        <c:txPr>
          <a:bodyPr rot="0" vert="horz"/>
          <a:lstStyle/>
          <a:p>
            <a:pPr>
              <a:defRPr/>
            </a:pPr>
            <a:endParaRPr lang="es-CO"/>
          </a:p>
        </c:txPr>
        <c:crossAx val="510107016"/>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2000" b="0" i="0" u="none" strike="noStrike" baseline="0">
          <a:solidFill>
            <a:srgbClr val="000000"/>
          </a:solidFill>
          <a:latin typeface="Calibri"/>
          <a:ea typeface="Calibri"/>
          <a:cs typeface="Calibri"/>
        </a:defRPr>
      </a:pPr>
      <a:endParaRPr lang="es-C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CO" dirty="0"/>
              <a:t>TIPO</a:t>
            </a:r>
            <a:r>
              <a:rPr lang="es-CO" baseline="0" dirty="0"/>
              <a:t> DE ASUNTO</a:t>
            </a:r>
            <a:endParaRPr lang="es-CO"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555555555555555E-2"/>
          <c:y val="0.19940860215053766"/>
          <c:w val="0.93888888888888888"/>
          <c:h val="0.62786173905681142"/>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50B1-4C2D-9B57-4585100A1C03}"/>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50B1-4C2D-9B57-4585100A1C03}"/>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50B1-4C2D-9B57-4585100A1C03}"/>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50B1-4C2D-9B57-4585100A1C03}"/>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50B1-4C2D-9B57-4585100A1C03}"/>
              </c:ext>
            </c:extLst>
          </c:dPt>
          <c:dLbls>
            <c:dLbl>
              <c:idx val="4"/>
              <c:layout>
                <c:manualLayout>
                  <c:x val="1.6839238845144357E-2"/>
                  <c:y val="4.3851917703835411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50B1-4C2D-9B57-4585100A1C0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'2'!$B$2:$B$6</c:f>
              <c:strCache>
                <c:ptCount val="5"/>
                <c:pt idx="0">
                  <c:v>QUEJA</c:v>
                </c:pt>
                <c:pt idx="1">
                  <c:v>FELICITACION</c:v>
                </c:pt>
                <c:pt idx="2">
                  <c:v>SUGERENCIA</c:v>
                </c:pt>
                <c:pt idx="3">
                  <c:v>PETICION</c:v>
                </c:pt>
                <c:pt idx="4">
                  <c:v>RECLAMOS</c:v>
                </c:pt>
              </c:strCache>
            </c:strRef>
          </c:cat>
          <c:val>
            <c:numRef>
              <c:f>'2'!$C$2:$C$6</c:f>
              <c:numCache>
                <c:formatCode>General</c:formatCode>
                <c:ptCount val="5"/>
                <c:pt idx="0">
                  <c:v>49</c:v>
                </c:pt>
                <c:pt idx="1">
                  <c:v>10</c:v>
                </c:pt>
                <c:pt idx="2">
                  <c:v>9</c:v>
                </c:pt>
                <c:pt idx="3">
                  <c:v>2</c:v>
                </c:pt>
                <c:pt idx="4">
                  <c:v>3</c:v>
                </c:pt>
              </c:numCache>
            </c:numRef>
          </c:val>
          <c:extLst>
            <c:ext xmlns:c16="http://schemas.microsoft.com/office/drawing/2014/chart" uri="{C3380CC4-5D6E-409C-BE32-E72D297353CC}">
              <c16:uniqueId val="{0000000A-50B1-4C2D-9B57-4585100A1C03}"/>
            </c:ext>
          </c:extLst>
        </c:ser>
        <c:dLbls>
          <c:dLblPos val="ctr"/>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16775262467191601"/>
          <c:y val="0.75576411819490297"/>
          <c:w val="0.66449475065616803"/>
          <c:h val="0.2442358818050969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CO"/>
              <a:t>QUEJAS POR SERVICIO</a:t>
            </a:r>
          </a:p>
        </c:rich>
      </c:tx>
      <c:layout/>
      <c:overlay val="0"/>
      <c:spPr>
        <a:noFill/>
        <a:ln w="25400">
          <a:noFill/>
        </a:ln>
      </c:spPr>
    </c:title>
    <c:autoTitleDeleted val="0"/>
    <c:view3D>
      <c:rotX val="15"/>
      <c:rotY val="20"/>
      <c:depthPercent val="100"/>
      <c:rAngAx val="1"/>
    </c:view3D>
    <c:floor>
      <c:thickness val="0"/>
      <c:spPr>
        <a:noFill/>
        <a:ln w="9525">
          <a:noFill/>
        </a:ln>
      </c:spPr>
    </c:floor>
    <c:sideWall>
      <c:thickness val="0"/>
      <c:spPr>
        <a:noFill/>
        <a:ln w="25400">
          <a:noFill/>
        </a:ln>
      </c:spPr>
    </c:sideWall>
    <c:backWall>
      <c:thickness val="0"/>
      <c:spPr>
        <a:noFill/>
        <a:ln w="25400">
          <a:noFill/>
        </a:ln>
      </c:spPr>
    </c:backWall>
    <c:plotArea>
      <c:layout/>
      <c:bar3DChart>
        <c:barDir val="bar"/>
        <c:grouping val="clustered"/>
        <c:varyColors val="0"/>
        <c:ser>
          <c:idx val="0"/>
          <c:order val="0"/>
          <c:spPr>
            <a:solidFill>
              <a:srgbClr val="4F81BD"/>
            </a:solidFill>
            <a:ln w="2540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'3'!$B$3:$B$15</c:f>
              <c:strCache>
                <c:ptCount val="10"/>
                <c:pt idx="0">
                  <c:v>AGENDAMIENTO</c:v>
                </c:pt>
                <c:pt idx="2">
                  <c:v>CONSULTA EXTERNA</c:v>
                </c:pt>
                <c:pt idx="3">
                  <c:v>FACTURACIÓN</c:v>
                </c:pt>
                <c:pt idx="4">
                  <c:v>HOSPITALIZACION</c:v>
                </c:pt>
                <c:pt idx="5">
                  <c:v>LABORATORIO</c:v>
                </c:pt>
                <c:pt idx="6">
                  <c:v>URGENCIAS</c:v>
                </c:pt>
                <c:pt idx="7">
                  <c:v>UCI</c:v>
                </c:pt>
                <c:pt idx="8">
                  <c:v>CIRUGIA</c:v>
                </c:pt>
                <c:pt idx="9">
                  <c:v>VIGILANCIA</c:v>
                </c:pt>
              </c:strCache>
            </c:strRef>
          </c:cat>
          <c:val>
            <c:numRef>
              <c:f>'3'!$C$3:$C$15</c:f>
              <c:numCache>
                <c:formatCode>General</c:formatCode>
                <c:ptCount val="10"/>
                <c:pt idx="0">
                  <c:v>8</c:v>
                </c:pt>
                <c:pt idx="2">
                  <c:v>10</c:v>
                </c:pt>
                <c:pt idx="3">
                  <c:v>14</c:v>
                </c:pt>
                <c:pt idx="4">
                  <c:v>2</c:v>
                </c:pt>
                <c:pt idx="5">
                  <c:v>1</c:v>
                </c:pt>
                <c:pt idx="6">
                  <c:v>10</c:v>
                </c:pt>
                <c:pt idx="7">
                  <c:v>2</c:v>
                </c:pt>
                <c:pt idx="8">
                  <c:v>1</c:v>
                </c:pt>
                <c:pt idx="9">
                  <c:v>1</c:v>
                </c:pt>
              </c:numCache>
            </c:numRef>
          </c:val>
          <c:extLst>
            <c:ext xmlns:c16="http://schemas.microsoft.com/office/drawing/2014/chart" uri="{C3380CC4-5D6E-409C-BE32-E72D297353CC}">
              <c16:uniqueId val="{00000000-9406-4E6F-901B-C7877A28E8B0}"/>
            </c:ext>
          </c:extLst>
        </c:ser>
        <c:dLbls>
          <c:showLegendKey val="0"/>
          <c:showVal val="1"/>
          <c:showCatName val="0"/>
          <c:showSerName val="0"/>
          <c:showPercent val="0"/>
          <c:showBubbleSize val="0"/>
        </c:dLbls>
        <c:gapWidth val="150"/>
        <c:shape val="box"/>
        <c:axId val="510679352"/>
        <c:axId val="1"/>
        <c:axId val="0"/>
      </c:bar3DChart>
      <c:catAx>
        <c:axId val="510679352"/>
        <c:scaling>
          <c:orientation val="minMax"/>
        </c:scaling>
        <c:delete val="0"/>
        <c:axPos val="l"/>
        <c:numFmt formatCode="General" sourceLinked="1"/>
        <c:majorTickMark val="none"/>
        <c:minorTickMark val="none"/>
        <c:tickLblPos val="nextTo"/>
        <c:spPr>
          <a:ln w="9525">
            <a:noFill/>
          </a:ln>
        </c:spPr>
        <c:txPr>
          <a:bodyPr rot="0" vert="horz"/>
          <a:lstStyle/>
          <a:p>
            <a:pPr>
              <a:defRPr/>
            </a:pPr>
            <a:endParaRPr lang="es-CO"/>
          </a:p>
        </c:txPr>
        <c:crossAx val="1"/>
        <c:crosses val="autoZero"/>
        <c:auto val="1"/>
        <c:lblAlgn val="ctr"/>
        <c:lblOffset val="100"/>
        <c:noMultiLvlLbl val="0"/>
      </c:catAx>
      <c:valAx>
        <c:axId val="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9525">
            <a:noFill/>
          </a:ln>
        </c:spPr>
        <c:txPr>
          <a:bodyPr rot="0" vert="horz"/>
          <a:lstStyle/>
          <a:p>
            <a:pPr>
              <a:defRPr/>
            </a:pPr>
            <a:endParaRPr lang="es-CO"/>
          </a:p>
        </c:txPr>
        <c:crossAx val="510679352"/>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100" b="0" i="0" u="none" strike="noStrike" baseline="0">
          <a:solidFill>
            <a:srgbClr val="000000"/>
          </a:solidFill>
          <a:latin typeface="Calibri"/>
          <a:ea typeface="Calibri"/>
          <a:cs typeface="Calibri"/>
        </a:defRPr>
      </a:pPr>
      <a:endParaRPr lang="es-C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s-CO" dirty="0"/>
              <a:t>Clasificación</a:t>
            </a:r>
            <a:r>
              <a:rPr lang="es-CO" baseline="0" dirty="0"/>
              <a:t> queja</a:t>
            </a:r>
            <a:endParaRPr lang="es-CO" dirty="0"/>
          </a:p>
        </c:rich>
      </c:tx>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55FC-4E31-BAF6-C2CED50B2537}"/>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55FC-4E31-BAF6-C2CED50B2537}"/>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55FC-4E31-BAF6-C2CED50B2537}"/>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55FC-4E31-BAF6-C2CED50B2537}"/>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55FC-4E31-BAF6-C2CED50B2537}"/>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C-55FC-4E31-BAF6-C2CED50B2537}"/>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B-55FC-4E31-BAF6-C2CED50B2537}"/>
              </c:ext>
            </c:extLst>
          </c:dPt>
          <c:dLbls>
            <c:dLbl>
              <c:idx val="5"/>
              <c:layout>
                <c:manualLayout>
                  <c:x val="7.3058745933085298E-2"/>
                  <c:y val="5.7936408815662727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C-55FC-4E31-BAF6-C2CED50B2537}"/>
                </c:ext>
              </c:extLst>
            </c:dLbl>
            <c:dLbl>
              <c:idx val="6"/>
              <c:layout>
                <c:manualLayout>
                  <c:x val="4.0640812820517243E-2"/>
                  <c:y val="4.3114623482793589E-4"/>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55FC-4E31-BAF6-C2CED50B2537}"/>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'4'!$B$3:$B$10</c:f>
              <c:strCache>
                <c:ptCount val="7"/>
                <c:pt idx="0">
                  <c:v>TRATO</c:v>
                </c:pt>
                <c:pt idx="1">
                  <c:v>CALIDAD</c:v>
                </c:pt>
                <c:pt idx="2">
                  <c:v>OPORTUNIDAD</c:v>
                </c:pt>
                <c:pt idx="3">
                  <c:v>TIEMPO DE ESPERA</c:v>
                </c:pt>
                <c:pt idx="4">
                  <c:v>INFORMACIÓN</c:v>
                </c:pt>
                <c:pt idx="5">
                  <c:v>SEGURIDAD</c:v>
                </c:pt>
                <c:pt idx="6">
                  <c:v>INFRAESTRUCTURA</c:v>
                </c:pt>
              </c:strCache>
            </c:strRef>
          </c:cat>
          <c:val>
            <c:numRef>
              <c:f>'4'!$C$3:$C$10</c:f>
              <c:numCache>
                <c:formatCode>General</c:formatCode>
                <c:ptCount val="7"/>
                <c:pt idx="0">
                  <c:v>23</c:v>
                </c:pt>
                <c:pt idx="1">
                  <c:v>7</c:v>
                </c:pt>
                <c:pt idx="2">
                  <c:v>6</c:v>
                </c:pt>
                <c:pt idx="3">
                  <c:v>9</c:v>
                </c:pt>
                <c:pt idx="4">
                  <c:v>5</c:v>
                </c:pt>
                <c:pt idx="5">
                  <c:v>1</c:v>
                </c:pt>
                <c:pt idx="6">
                  <c:v>2</c:v>
                </c:pt>
              </c:numCache>
            </c:numRef>
          </c:val>
          <c:extLst>
            <c:ext xmlns:c16="http://schemas.microsoft.com/office/drawing/2014/chart" uri="{C3380CC4-5D6E-409C-BE32-E72D297353CC}">
              <c16:uniqueId val="{0000000A-55FC-4E31-BAF6-C2CED50B2537}"/>
            </c:ext>
          </c:extLst>
        </c:ser>
        <c:dLbls>
          <c:dLblPos val="ctr"/>
          <c:showLegendKey val="0"/>
          <c:showVal val="0"/>
          <c:showCatName val="0"/>
          <c:showSerName val="0"/>
          <c:showPercent val="1"/>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sz="1600"/>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'por eps'!$B$17</c:f>
              <c:strCache>
                <c:ptCount val="1"/>
                <c:pt idx="0">
                  <c:v>PORCENTAJE DE PQRS</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'por eps'!$A$18:$A$29</c:f>
              <c:strCache>
                <c:ptCount val="9"/>
                <c:pt idx="0">
                  <c:v>COOSALUD</c:v>
                </c:pt>
                <c:pt idx="1">
                  <c:v>FAMISANAR</c:v>
                </c:pt>
                <c:pt idx="2">
                  <c:v>NUEVA EPS</c:v>
                </c:pt>
                <c:pt idx="3">
                  <c:v>ANONIMA</c:v>
                </c:pt>
                <c:pt idx="4">
                  <c:v>COMPENSAR</c:v>
                </c:pt>
                <c:pt idx="5">
                  <c:v>CAJACOPI</c:v>
                </c:pt>
                <c:pt idx="6">
                  <c:v>SANIDAD</c:v>
                </c:pt>
                <c:pt idx="7">
                  <c:v>SANITAS</c:v>
                </c:pt>
                <c:pt idx="8">
                  <c:v>Total general</c:v>
                </c:pt>
              </c:strCache>
            </c:strRef>
          </c:cat>
          <c:val>
            <c:numRef>
              <c:f>'por eps'!$B$18:$B$29</c:f>
              <c:numCache>
                <c:formatCode>0%</c:formatCode>
                <c:ptCount val="9"/>
                <c:pt idx="0">
                  <c:v>0.14285714285714285</c:v>
                </c:pt>
                <c:pt idx="1">
                  <c:v>0.16326530612244897</c:v>
                </c:pt>
                <c:pt idx="2">
                  <c:v>0.34693877551020408</c:v>
                </c:pt>
                <c:pt idx="3">
                  <c:v>0.16326530612244897</c:v>
                </c:pt>
                <c:pt idx="4">
                  <c:v>4.0816326530612242E-2</c:v>
                </c:pt>
                <c:pt idx="5">
                  <c:v>4.0816326530612242E-2</c:v>
                </c:pt>
                <c:pt idx="6">
                  <c:v>2.0408163265306121E-2</c:v>
                </c:pt>
                <c:pt idx="7">
                  <c:v>8.1632653061224483E-2</c:v>
                </c:pt>
                <c:pt idx="8">
                  <c:v>1</c:v>
                </c:pt>
              </c:numCache>
            </c:numRef>
          </c:val>
          <c:extLst>
            <c:ext xmlns:c16="http://schemas.microsoft.com/office/drawing/2014/chart" uri="{C3380CC4-5D6E-409C-BE32-E72D297353CC}">
              <c16:uniqueId val="{00000000-925C-47BC-B837-FFF587E06D8C}"/>
            </c:ext>
          </c:extLst>
        </c:ser>
        <c:dLbls>
          <c:showLegendKey val="0"/>
          <c:showVal val="1"/>
          <c:showCatName val="0"/>
          <c:showSerName val="0"/>
          <c:showPercent val="0"/>
          <c:showBubbleSize val="0"/>
        </c:dLbls>
        <c:gapWidth val="150"/>
        <c:shape val="box"/>
        <c:axId val="512207712"/>
        <c:axId val="1"/>
        <c:axId val="0"/>
      </c:bar3DChart>
      <c:catAx>
        <c:axId val="512207712"/>
        <c:scaling>
          <c:orientation val="minMax"/>
        </c:scaling>
        <c:delete val="0"/>
        <c:axPos val="b"/>
        <c:numFmt formatCode="General" sourceLinked="1"/>
        <c:majorTickMark val="none"/>
        <c:minorTickMark val="none"/>
        <c:tickLblPos val="nextTo"/>
        <c:spPr>
          <a:noFill/>
          <a:ln>
            <a:noFill/>
          </a:ln>
          <a:effectLst/>
        </c:spPr>
        <c:txPr>
          <a:bodyPr rot="-27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512207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CO"/>
              <a:t>Recepcionado por</a:t>
            </a:r>
          </a:p>
        </c:rich>
      </c:tx>
      <c:layout/>
      <c:overlay val="0"/>
      <c:spPr>
        <a:noFill/>
        <a:ln w="25400">
          <a:noFill/>
        </a:ln>
      </c:spPr>
    </c:title>
    <c:autoTitleDeleted val="0"/>
    <c:view3D>
      <c:rotX val="15"/>
      <c:rotY val="20"/>
      <c:depthPercent val="100"/>
      <c:rAngAx val="1"/>
    </c:view3D>
    <c:floor>
      <c:thickness val="0"/>
      <c:spPr>
        <a:noFill/>
        <a:ln w="9525">
          <a:noFill/>
        </a:ln>
      </c:spPr>
    </c:floor>
    <c:sideWall>
      <c:thickness val="0"/>
      <c:spPr>
        <a:noFill/>
        <a:ln w="25400">
          <a:noFill/>
        </a:ln>
      </c:spPr>
    </c:sideWall>
    <c:backWall>
      <c:thickness val="0"/>
      <c:spPr>
        <a:noFill/>
        <a:ln w="25400">
          <a:noFill/>
        </a:ln>
      </c:spPr>
    </c:backWall>
    <c:plotArea>
      <c:layout/>
      <c:bar3DChart>
        <c:barDir val="bar"/>
        <c:grouping val="clustered"/>
        <c:varyColors val="0"/>
        <c:ser>
          <c:idx val="0"/>
          <c:order val="0"/>
          <c:spPr>
            <a:solidFill>
              <a:srgbClr val="4F81BD"/>
            </a:solidFill>
            <a:ln w="2540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'6'!$B$6:$B$7</c:f>
              <c:strCache>
                <c:ptCount val="2"/>
                <c:pt idx="0">
                  <c:v>BUZONES</c:v>
                </c:pt>
                <c:pt idx="1">
                  <c:v>VENTANILLA UNICA</c:v>
                </c:pt>
              </c:strCache>
            </c:strRef>
          </c:cat>
          <c:val>
            <c:numRef>
              <c:f>'6'!$C$6:$C$7</c:f>
              <c:numCache>
                <c:formatCode>General</c:formatCode>
                <c:ptCount val="2"/>
                <c:pt idx="0">
                  <c:v>41</c:v>
                </c:pt>
                <c:pt idx="1">
                  <c:v>8</c:v>
                </c:pt>
              </c:numCache>
            </c:numRef>
          </c:val>
          <c:extLst>
            <c:ext xmlns:c16="http://schemas.microsoft.com/office/drawing/2014/chart" uri="{C3380CC4-5D6E-409C-BE32-E72D297353CC}">
              <c16:uniqueId val="{00000000-3FFD-40B0-A771-B26E09C69E14}"/>
            </c:ext>
          </c:extLst>
        </c:ser>
        <c:dLbls>
          <c:showLegendKey val="0"/>
          <c:showVal val="1"/>
          <c:showCatName val="0"/>
          <c:showSerName val="0"/>
          <c:showPercent val="0"/>
          <c:showBubbleSize val="0"/>
        </c:dLbls>
        <c:gapWidth val="150"/>
        <c:shape val="box"/>
        <c:axId val="511063008"/>
        <c:axId val="1"/>
        <c:axId val="0"/>
      </c:bar3DChart>
      <c:catAx>
        <c:axId val="511063008"/>
        <c:scaling>
          <c:orientation val="minMax"/>
        </c:scaling>
        <c:delete val="0"/>
        <c:axPos val="l"/>
        <c:numFmt formatCode="General" sourceLinked="1"/>
        <c:majorTickMark val="none"/>
        <c:minorTickMark val="none"/>
        <c:tickLblPos val="nextTo"/>
        <c:spPr>
          <a:ln w="9525">
            <a:noFill/>
          </a:ln>
        </c:spPr>
        <c:txPr>
          <a:bodyPr rot="0" vert="horz"/>
          <a:lstStyle/>
          <a:p>
            <a:pPr>
              <a:defRPr/>
            </a:pPr>
            <a:endParaRPr lang="es-CO"/>
          </a:p>
        </c:txPr>
        <c:crossAx val="1"/>
        <c:crosses val="autoZero"/>
        <c:auto val="1"/>
        <c:lblAlgn val="ctr"/>
        <c:lblOffset val="100"/>
        <c:noMultiLvlLbl val="0"/>
      </c:catAx>
      <c:valAx>
        <c:axId val="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9525">
            <a:noFill/>
          </a:ln>
        </c:spPr>
        <c:txPr>
          <a:bodyPr rot="0" vert="horz"/>
          <a:lstStyle/>
          <a:p>
            <a:pPr>
              <a:defRPr/>
            </a:pPr>
            <a:endParaRPr lang="es-CO"/>
          </a:p>
        </c:txPr>
        <c:crossAx val="511063008"/>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600" b="0" i="0" u="none" strike="noStrike" baseline="0">
          <a:solidFill>
            <a:srgbClr val="000000"/>
          </a:solidFill>
          <a:latin typeface="Calibri"/>
          <a:ea typeface="Calibri"/>
          <a:cs typeface="Calibri"/>
        </a:defRPr>
      </a:pPr>
      <a:endParaRPr lang="es-CO"/>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8C3604-E1BC-0D6B-A25B-5E36968CD34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293558D6-EC59-AE96-3C71-D5521B644D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957E7303-52F0-C31E-28EB-F8EB9F946BF5}"/>
              </a:ext>
            </a:extLst>
          </p:cNvPr>
          <p:cNvSpPr>
            <a:spLocks noGrp="1"/>
          </p:cNvSpPr>
          <p:nvPr>
            <p:ph type="dt" sz="half" idx="10"/>
          </p:nvPr>
        </p:nvSpPr>
        <p:spPr/>
        <p:txBody>
          <a:bodyPr/>
          <a:lstStyle/>
          <a:p>
            <a:fld id="{BB586371-15D6-477C-86E5-4067B78DFF74}" type="datetimeFigureOut">
              <a:rPr lang="es-CO" smtClean="0"/>
              <a:t>18/04/2024</a:t>
            </a:fld>
            <a:endParaRPr lang="es-CO"/>
          </a:p>
        </p:txBody>
      </p:sp>
      <p:sp>
        <p:nvSpPr>
          <p:cNvPr id="5" name="Marcador de pie de página 4">
            <a:extLst>
              <a:ext uri="{FF2B5EF4-FFF2-40B4-BE49-F238E27FC236}">
                <a16:creationId xmlns:a16="http://schemas.microsoft.com/office/drawing/2014/main" id="{F41B8083-7848-9239-285D-7B12920874B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DC7BF5F-C835-7D96-A4BF-55EB6EB93600}"/>
              </a:ext>
            </a:extLst>
          </p:cNvPr>
          <p:cNvSpPr>
            <a:spLocks noGrp="1"/>
          </p:cNvSpPr>
          <p:nvPr>
            <p:ph type="sldNum" sz="quarter" idx="12"/>
          </p:nvPr>
        </p:nvSpPr>
        <p:spPr/>
        <p:txBody>
          <a:bodyPr/>
          <a:lstStyle/>
          <a:p>
            <a:fld id="{0EA31037-6BBA-49D7-A325-195BAFBB995B}" type="slidenum">
              <a:rPr lang="es-CO" smtClean="0"/>
              <a:t>‹Nº›</a:t>
            </a:fld>
            <a:endParaRPr lang="es-CO"/>
          </a:p>
        </p:txBody>
      </p:sp>
    </p:spTree>
    <p:extLst>
      <p:ext uri="{BB962C8B-B14F-4D97-AF65-F5344CB8AC3E}">
        <p14:creationId xmlns:p14="http://schemas.microsoft.com/office/powerpoint/2010/main" val="2526728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DD5CDB-2C70-A6FA-C9C1-E4DFD8448AB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DD6D3A85-681D-0FC9-7640-F55AD9B3074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40AA113-4AC9-C92D-B00C-C75F59C287F6}"/>
              </a:ext>
            </a:extLst>
          </p:cNvPr>
          <p:cNvSpPr>
            <a:spLocks noGrp="1"/>
          </p:cNvSpPr>
          <p:nvPr>
            <p:ph type="dt" sz="half" idx="10"/>
          </p:nvPr>
        </p:nvSpPr>
        <p:spPr/>
        <p:txBody>
          <a:bodyPr/>
          <a:lstStyle/>
          <a:p>
            <a:fld id="{BB586371-15D6-477C-86E5-4067B78DFF74}" type="datetimeFigureOut">
              <a:rPr lang="es-CO" smtClean="0"/>
              <a:t>18/04/2024</a:t>
            </a:fld>
            <a:endParaRPr lang="es-CO"/>
          </a:p>
        </p:txBody>
      </p:sp>
      <p:sp>
        <p:nvSpPr>
          <p:cNvPr id="5" name="Marcador de pie de página 4">
            <a:extLst>
              <a:ext uri="{FF2B5EF4-FFF2-40B4-BE49-F238E27FC236}">
                <a16:creationId xmlns:a16="http://schemas.microsoft.com/office/drawing/2014/main" id="{EAC9C657-31C9-F4F5-82C7-A825B69B855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212F8F2-6AB1-7EA4-A0EF-9A3E575293BE}"/>
              </a:ext>
            </a:extLst>
          </p:cNvPr>
          <p:cNvSpPr>
            <a:spLocks noGrp="1"/>
          </p:cNvSpPr>
          <p:nvPr>
            <p:ph type="sldNum" sz="quarter" idx="12"/>
          </p:nvPr>
        </p:nvSpPr>
        <p:spPr/>
        <p:txBody>
          <a:bodyPr/>
          <a:lstStyle/>
          <a:p>
            <a:fld id="{0EA31037-6BBA-49D7-A325-195BAFBB995B}" type="slidenum">
              <a:rPr lang="es-CO" smtClean="0"/>
              <a:t>‹Nº›</a:t>
            </a:fld>
            <a:endParaRPr lang="es-CO"/>
          </a:p>
        </p:txBody>
      </p:sp>
    </p:spTree>
    <p:extLst>
      <p:ext uri="{BB962C8B-B14F-4D97-AF65-F5344CB8AC3E}">
        <p14:creationId xmlns:p14="http://schemas.microsoft.com/office/powerpoint/2010/main" val="124522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0E8CF0E-77C7-0074-E74E-A439E8BF419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61692650-26F8-4E86-E316-15351D2D037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3418FDC-19C6-EEE5-AF60-B1275DF154DA}"/>
              </a:ext>
            </a:extLst>
          </p:cNvPr>
          <p:cNvSpPr>
            <a:spLocks noGrp="1"/>
          </p:cNvSpPr>
          <p:nvPr>
            <p:ph type="dt" sz="half" idx="10"/>
          </p:nvPr>
        </p:nvSpPr>
        <p:spPr/>
        <p:txBody>
          <a:bodyPr/>
          <a:lstStyle/>
          <a:p>
            <a:fld id="{BB586371-15D6-477C-86E5-4067B78DFF74}" type="datetimeFigureOut">
              <a:rPr lang="es-CO" smtClean="0"/>
              <a:t>18/04/2024</a:t>
            </a:fld>
            <a:endParaRPr lang="es-CO"/>
          </a:p>
        </p:txBody>
      </p:sp>
      <p:sp>
        <p:nvSpPr>
          <p:cNvPr id="5" name="Marcador de pie de página 4">
            <a:extLst>
              <a:ext uri="{FF2B5EF4-FFF2-40B4-BE49-F238E27FC236}">
                <a16:creationId xmlns:a16="http://schemas.microsoft.com/office/drawing/2014/main" id="{FD625556-8DC4-D5E2-6F2D-FEE43393DD1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0DBB6E0-E857-743A-71C9-558774C32E9E}"/>
              </a:ext>
            </a:extLst>
          </p:cNvPr>
          <p:cNvSpPr>
            <a:spLocks noGrp="1"/>
          </p:cNvSpPr>
          <p:nvPr>
            <p:ph type="sldNum" sz="quarter" idx="12"/>
          </p:nvPr>
        </p:nvSpPr>
        <p:spPr/>
        <p:txBody>
          <a:bodyPr/>
          <a:lstStyle/>
          <a:p>
            <a:fld id="{0EA31037-6BBA-49D7-A325-195BAFBB995B}" type="slidenum">
              <a:rPr lang="es-CO" smtClean="0"/>
              <a:t>‹Nº›</a:t>
            </a:fld>
            <a:endParaRPr lang="es-CO"/>
          </a:p>
        </p:txBody>
      </p:sp>
    </p:spTree>
    <p:extLst>
      <p:ext uri="{BB962C8B-B14F-4D97-AF65-F5344CB8AC3E}">
        <p14:creationId xmlns:p14="http://schemas.microsoft.com/office/powerpoint/2010/main" val="1346683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5F1929-2EC3-9FED-16C9-232B7CFBCC3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74558B1-3C5E-CFE1-1358-3E5675AE3D3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1126E7D-5D3F-465E-0614-D125B45530F9}"/>
              </a:ext>
            </a:extLst>
          </p:cNvPr>
          <p:cNvSpPr>
            <a:spLocks noGrp="1"/>
          </p:cNvSpPr>
          <p:nvPr>
            <p:ph type="dt" sz="half" idx="10"/>
          </p:nvPr>
        </p:nvSpPr>
        <p:spPr/>
        <p:txBody>
          <a:bodyPr/>
          <a:lstStyle/>
          <a:p>
            <a:fld id="{BB586371-15D6-477C-86E5-4067B78DFF74}" type="datetimeFigureOut">
              <a:rPr lang="es-CO" smtClean="0"/>
              <a:t>18/04/2024</a:t>
            </a:fld>
            <a:endParaRPr lang="es-CO"/>
          </a:p>
        </p:txBody>
      </p:sp>
      <p:sp>
        <p:nvSpPr>
          <p:cNvPr id="5" name="Marcador de pie de página 4">
            <a:extLst>
              <a:ext uri="{FF2B5EF4-FFF2-40B4-BE49-F238E27FC236}">
                <a16:creationId xmlns:a16="http://schemas.microsoft.com/office/drawing/2014/main" id="{987D1207-4B8E-E1B9-83DF-E8AFD4E3BF9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811C2EF-F07D-AAB7-40EB-D85B9C1B53B6}"/>
              </a:ext>
            </a:extLst>
          </p:cNvPr>
          <p:cNvSpPr>
            <a:spLocks noGrp="1"/>
          </p:cNvSpPr>
          <p:nvPr>
            <p:ph type="sldNum" sz="quarter" idx="12"/>
          </p:nvPr>
        </p:nvSpPr>
        <p:spPr/>
        <p:txBody>
          <a:bodyPr/>
          <a:lstStyle/>
          <a:p>
            <a:fld id="{0EA31037-6BBA-49D7-A325-195BAFBB995B}" type="slidenum">
              <a:rPr lang="es-CO" smtClean="0"/>
              <a:t>‹Nº›</a:t>
            </a:fld>
            <a:endParaRPr lang="es-CO"/>
          </a:p>
        </p:txBody>
      </p:sp>
    </p:spTree>
    <p:extLst>
      <p:ext uri="{BB962C8B-B14F-4D97-AF65-F5344CB8AC3E}">
        <p14:creationId xmlns:p14="http://schemas.microsoft.com/office/powerpoint/2010/main" val="1440195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410A52-3E02-C94D-DE65-37263E31367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15E78CFA-254E-AB14-CFBE-CCC16443E7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4E19B66-32B9-CA64-62D7-A4901048FD9A}"/>
              </a:ext>
            </a:extLst>
          </p:cNvPr>
          <p:cNvSpPr>
            <a:spLocks noGrp="1"/>
          </p:cNvSpPr>
          <p:nvPr>
            <p:ph type="dt" sz="half" idx="10"/>
          </p:nvPr>
        </p:nvSpPr>
        <p:spPr/>
        <p:txBody>
          <a:bodyPr/>
          <a:lstStyle/>
          <a:p>
            <a:fld id="{BB586371-15D6-477C-86E5-4067B78DFF74}" type="datetimeFigureOut">
              <a:rPr lang="es-CO" smtClean="0"/>
              <a:t>18/04/2024</a:t>
            </a:fld>
            <a:endParaRPr lang="es-CO"/>
          </a:p>
        </p:txBody>
      </p:sp>
      <p:sp>
        <p:nvSpPr>
          <p:cNvPr id="5" name="Marcador de pie de página 4">
            <a:extLst>
              <a:ext uri="{FF2B5EF4-FFF2-40B4-BE49-F238E27FC236}">
                <a16:creationId xmlns:a16="http://schemas.microsoft.com/office/drawing/2014/main" id="{38B1D3F0-BB50-D5D1-0842-E504F766D02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AD1D620-957C-0BCE-0181-577EB78BCF4A}"/>
              </a:ext>
            </a:extLst>
          </p:cNvPr>
          <p:cNvSpPr>
            <a:spLocks noGrp="1"/>
          </p:cNvSpPr>
          <p:nvPr>
            <p:ph type="sldNum" sz="quarter" idx="12"/>
          </p:nvPr>
        </p:nvSpPr>
        <p:spPr/>
        <p:txBody>
          <a:bodyPr/>
          <a:lstStyle/>
          <a:p>
            <a:fld id="{0EA31037-6BBA-49D7-A325-195BAFBB995B}" type="slidenum">
              <a:rPr lang="es-CO" smtClean="0"/>
              <a:t>‹Nº›</a:t>
            </a:fld>
            <a:endParaRPr lang="es-CO"/>
          </a:p>
        </p:txBody>
      </p:sp>
    </p:spTree>
    <p:extLst>
      <p:ext uri="{BB962C8B-B14F-4D97-AF65-F5344CB8AC3E}">
        <p14:creationId xmlns:p14="http://schemas.microsoft.com/office/powerpoint/2010/main" val="3901545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B13D5A-5C5C-A675-E863-0C5A481EE5D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C4E9611-071A-84BB-0E29-245D30FFE4E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CF3F012C-BBC4-448A-3D7D-6F618B61536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9FA6404E-FC18-6B0C-30FB-C52D9E5ABF3B}"/>
              </a:ext>
            </a:extLst>
          </p:cNvPr>
          <p:cNvSpPr>
            <a:spLocks noGrp="1"/>
          </p:cNvSpPr>
          <p:nvPr>
            <p:ph type="dt" sz="half" idx="10"/>
          </p:nvPr>
        </p:nvSpPr>
        <p:spPr/>
        <p:txBody>
          <a:bodyPr/>
          <a:lstStyle/>
          <a:p>
            <a:fld id="{BB586371-15D6-477C-86E5-4067B78DFF74}" type="datetimeFigureOut">
              <a:rPr lang="es-CO" smtClean="0"/>
              <a:t>18/04/2024</a:t>
            </a:fld>
            <a:endParaRPr lang="es-CO"/>
          </a:p>
        </p:txBody>
      </p:sp>
      <p:sp>
        <p:nvSpPr>
          <p:cNvPr id="6" name="Marcador de pie de página 5">
            <a:extLst>
              <a:ext uri="{FF2B5EF4-FFF2-40B4-BE49-F238E27FC236}">
                <a16:creationId xmlns:a16="http://schemas.microsoft.com/office/drawing/2014/main" id="{D4E34698-F78B-83E2-7475-8622B39635BE}"/>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B75B570A-EF30-2D1D-BF4E-2316F200FA1F}"/>
              </a:ext>
            </a:extLst>
          </p:cNvPr>
          <p:cNvSpPr>
            <a:spLocks noGrp="1"/>
          </p:cNvSpPr>
          <p:nvPr>
            <p:ph type="sldNum" sz="quarter" idx="12"/>
          </p:nvPr>
        </p:nvSpPr>
        <p:spPr/>
        <p:txBody>
          <a:bodyPr/>
          <a:lstStyle/>
          <a:p>
            <a:fld id="{0EA31037-6BBA-49D7-A325-195BAFBB995B}" type="slidenum">
              <a:rPr lang="es-CO" smtClean="0"/>
              <a:t>‹Nº›</a:t>
            </a:fld>
            <a:endParaRPr lang="es-CO"/>
          </a:p>
        </p:txBody>
      </p:sp>
    </p:spTree>
    <p:extLst>
      <p:ext uri="{BB962C8B-B14F-4D97-AF65-F5344CB8AC3E}">
        <p14:creationId xmlns:p14="http://schemas.microsoft.com/office/powerpoint/2010/main" val="1820091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8439AB-AE5E-48CC-C08C-94816B09A72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763D9A0-C0C1-F4D0-7A8E-183DFFE7F7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276D389-D2ED-81DF-0D9E-FC1CB88F70A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AF750B91-4A06-5B8D-F3D8-3AE62E9B6D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CAA6863-1ED0-3EE7-EB3A-63AE916301F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3ED69376-2B77-8F56-90D7-20EBE17B4DBA}"/>
              </a:ext>
            </a:extLst>
          </p:cNvPr>
          <p:cNvSpPr>
            <a:spLocks noGrp="1"/>
          </p:cNvSpPr>
          <p:nvPr>
            <p:ph type="dt" sz="half" idx="10"/>
          </p:nvPr>
        </p:nvSpPr>
        <p:spPr/>
        <p:txBody>
          <a:bodyPr/>
          <a:lstStyle/>
          <a:p>
            <a:fld id="{BB586371-15D6-477C-86E5-4067B78DFF74}" type="datetimeFigureOut">
              <a:rPr lang="es-CO" smtClean="0"/>
              <a:t>18/04/2024</a:t>
            </a:fld>
            <a:endParaRPr lang="es-CO"/>
          </a:p>
        </p:txBody>
      </p:sp>
      <p:sp>
        <p:nvSpPr>
          <p:cNvPr id="8" name="Marcador de pie de página 7">
            <a:extLst>
              <a:ext uri="{FF2B5EF4-FFF2-40B4-BE49-F238E27FC236}">
                <a16:creationId xmlns:a16="http://schemas.microsoft.com/office/drawing/2014/main" id="{1A6A9DBF-D400-CE53-3779-0117D0D8770F}"/>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DACE6130-BE0A-C4E6-E5FF-0CC55DF01621}"/>
              </a:ext>
            </a:extLst>
          </p:cNvPr>
          <p:cNvSpPr>
            <a:spLocks noGrp="1"/>
          </p:cNvSpPr>
          <p:nvPr>
            <p:ph type="sldNum" sz="quarter" idx="12"/>
          </p:nvPr>
        </p:nvSpPr>
        <p:spPr/>
        <p:txBody>
          <a:bodyPr/>
          <a:lstStyle/>
          <a:p>
            <a:fld id="{0EA31037-6BBA-49D7-A325-195BAFBB995B}" type="slidenum">
              <a:rPr lang="es-CO" smtClean="0"/>
              <a:t>‹Nº›</a:t>
            </a:fld>
            <a:endParaRPr lang="es-CO"/>
          </a:p>
        </p:txBody>
      </p:sp>
    </p:spTree>
    <p:extLst>
      <p:ext uri="{BB962C8B-B14F-4D97-AF65-F5344CB8AC3E}">
        <p14:creationId xmlns:p14="http://schemas.microsoft.com/office/powerpoint/2010/main" val="1645624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4DFD37-192D-0764-ED63-F25B6BF2F74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EED4E4DC-C3AC-5C5E-2718-85376B95A1B6}"/>
              </a:ext>
            </a:extLst>
          </p:cNvPr>
          <p:cNvSpPr>
            <a:spLocks noGrp="1"/>
          </p:cNvSpPr>
          <p:nvPr>
            <p:ph type="dt" sz="half" idx="10"/>
          </p:nvPr>
        </p:nvSpPr>
        <p:spPr/>
        <p:txBody>
          <a:bodyPr/>
          <a:lstStyle/>
          <a:p>
            <a:fld id="{BB586371-15D6-477C-86E5-4067B78DFF74}" type="datetimeFigureOut">
              <a:rPr lang="es-CO" smtClean="0"/>
              <a:t>18/04/2024</a:t>
            </a:fld>
            <a:endParaRPr lang="es-CO"/>
          </a:p>
        </p:txBody>
      </p:sp>
      <p:sp>
        <p:nvSpPr>
          <p:cNvPr id="4" name="Marcador de pie de página 3">
            <a:extLst>
              <a:ext uri="{FF2B5EF4-FFF2-40B4-BE49-F238E27FC236}">
                <a16:creationId xmlns:a16="http://schemas.microsoft.com/office/drawing/2014/main" id="{5DCBFFC2-A691-29C5-658B-85530784CDD2}"/>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3854BCCC-5E13-B31D-AF27-91B8636CC6F3}"/>
              </a:ext>
            </a:extLst>
          </p:cNvPr>
          <p:cNvSpPr>
            <a:spLocks noGrp="1"/>
          </p:cNvSpPr>
          <p:nvPr>
            <p:ph type="sldNum" sz="quarter" idx="12"/>
          </p:nvPr>
        </p:nvSpPr>
        <p:spPr/>
        <p:txBody>
          <a:bodyPr/>
          <a:lstStyle/>
          <a:p>
            <a:fld id="{0EA31037-6BBA-49D7-A325-195BAFBB995B}" type="slidenum">
              <a:rPr lang="es-CO" smtClean="0"/>
              <a:t>‹Nº›</a:t>
            </a:fld>
            <a:endParaRPr lang="es-CO"/>
          </a:p>
        </p:txBody>
      </p:sp>
    </p:spTree>
    <p:extLst>
      <p:ext uri="{BB962C8B-B14F-4D97-AF65-F5344CB8AC3E}">
        <p14:creationId xmlns:p14="http://schemas.microsoft.com/office/powerpoint/2010/main" val="3382351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18E5F14-E444-C82B-4C26-6271D401C5F2}"/>
              </a:ext>
            </a:extLst>
          </p:cNvPr>
          <p:cNvSpPr>
            <a:spLocks noGrp="1"/>
          </p:cNvSpPr>
          <p:nvPr>
            <p:ph type="dt" sz="half" idx="10"/>
          </p:nvPr>
        </p:nvSpPr>
        <p:spPr/>
        <p:txBody>
          <a:bodyPr/>
          <a:lstStyle/>
          <a:p>
            <a:fld id="{BB586371-15D6-477C-86E5-4067B78DFF74}" type="datetimeFigureOut">
              <a:rPr lang="es-CO" smtClean="0"/>
              <a:t>18/04/2024</a:t>
            </a:fld>
            <a:endParaRPr lang="es-CO"/>
          </a:p>
        </p:txBody>
      </p:sp>
      <p:sp>
        <p:nvSpPr>
          <p:cNvPr id="3" name="Marcador de pie de página 2">
            <a:extLst>
              <a:ext uri="{FF2B5EF4-FFF2-40B4-BE49-F238E27FC236}">
                <a16:creationId xmlns:a16="http://schemas.microsoft.com/office/drawing/2014/main" id="{90936CB3-C6BD-D088-4117-2055AAA57433}"/>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19611B24-25B1-6141-E8B8-FCCD9CB25BD7}"/>
              </a:ext>
            </a:extLst>
          </p:cNvPr>
          <p:cNvSpPr>
            <a:spLocks noGrp="1"/>
          </p:cNvSpPr>
          <p:nvPr>
            <p:ph type="sldNum" sz="quarter" idx="12"/>
          </p:nvPr>
        </p:nvSpPr>
        <p:spPr/>
        <p:txBody>
          <a:bodyPr/>
          <a:lstStyle/>
          <a:p>
            <a:fld id="{0EA31037-6BBA-49D7-A325-195BAFBB995B}" type="slidenum">
              <a:rPr lang="es-CO" smtClean="0"/>
              <a:t>‹Nº›</a:t>
            </a:fld>
            <a:endParaRPr lang="es-CO"/>
          </a:p>
        </p:txBody>
      </p:sp>
    </p:spTree>
    <p:extLst>
      <p:ext uri="{BB962C8B-B14F-4D97-AF65-F5344CB8AC3E}">
        <p14:creationId xmlns:p14="http://schemas.microsoft.com/office/powerpoint/2010/main" val="1101146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A5D4BE-FD5C-D717-2253-47847DD6F2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446D9B0-FBFE-FB67-E805-C9D098FB1B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9F58A192-A26F-7351-B8FF-D6B14EC79A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7AECBBF-8BE1-7FBB-7669-F8D8D6563037}"/>
              </a:ext>
            </a:extLst>
          </p:cNvPr>
          <p:cNvSpPr>
            <a:spLocks noGrp="1"/>
          </p:cNvSpPr>
          <p:nvPr>
            <p:ph type="dt" sz="half" idx="10"/>
          </p:nvPr>
        </p:nvSpPr>
        <p:spPr/>
        <p:txBody>
          <a:bodyPr/>
          <a:lstStyle/>
          <a:p>
            <a:fld id="{BB586371-15D6-477C-86E5-4067B78DFF74}" type="datetimeFigureOut">
              <a:rPr lang="es-CO" smtClean="0"/>
              <a:t>18/04/2024</a:t>
            </a:fld>
            <a:endParaRPr lang="es-CO"/>
          </a:p>
        </p:txBody>
      </p:sp>
      <p:sp>
        <p:nvSpPr>
          <p:cNvPr id="6" name="Marcador de pie de página 5">
            <a:extLst>
              <a:ext uri="{FF2B5EF4-FFF2-40B4-BE49-F238E27FC236}">
                <a16:creationId xmlns:a16="http://schemas.microsoft.com/office/drawing/2014/main" id="{0C2B98ED-2DF6-BDEB-50F1-6C99A79069E9}"/>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920E386-8126-E1A9-DF86-65238482E8DE}"/>
              </a:ext>
            </a:extLst>
          </p:cNvPr>
          <p:cNvSpPr>
            <a:spLocks noGrp="1"/>
          </p:cNvSpPr>
          <p:nvPr>
            <p:ph type="sldNum" sz="quarter" idx="12"/>
          </p:nvPr>
        </p:nvSpPr>
        <p:spPr/>
        <p:txBody>
          <a:bodyPr/>
          <a:lstStyle/>
          <a:p>
            <a:fld id="{0EA31037-6BBA-49D7-A325-195BAFBB995B}" type="slidenum">
              <a:rPr lang="es-CO" smtClean="0"/>
              <a:t>‹Nº›</a:t>
            </a:fld>
            <a:endParaRPr lang="es-CO"/>
          </a:p>
        </p:txBody>
      </p:sp>
    </p:spTree>
    <p:extLst>
      <p:ext uri="{BB962C8B-B14F-4D97-AF65-F5344CB8AC3E}">
        <p14:creationId xmlns:p14="http://schemas.microsoft.com/office/powerpoint/2010/main" val="194218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D12DBD-6DF6-CBA1-BD5D-4B89204743B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94674CB1-9C28-7ED4-D8CC-4C442A8D5E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06706CFA-2C3B-D6FA-AFE4-CE156EE16C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99D89CE-0419-FE8C-85ED-4BD46A0C9981}"/>
              </a:ext>
            </a:extLst>
          </p:cNvPr>
          <p:cNvSpPr>
            <a:spLocks noGrp="1"/>
          </p:cNvSpPr>
          <p:nvPr>
            <p:ph type="dt" sz="half" idx="10"/>
          </p:nvPr>
        </p:nvSpPr>
        <p:spPr/>
        <p:txBody>
          <a:bodyPr/>
          <a:lstStyle/>
          <a:p>
            <a:fld id="{BB586371-15D6-477C-86E5-4067B78DFF74}" type="datetimeFigureOut">
              <a:rPr lang="es-CO" smtClean="0"/>
              <a:t>18/04/2024</a:t>
            </a:fld>
            <a:endParaRPr lang="es-CO"/>
          </a:p>
        </p:txBody>
      </p:sp>
      <p:sp>
        <p:nvSpPr>
          <p:cNvPr id="6" name="Marcador de pie de página 5">
            <a:extLst>
              <a:ext uri="{FF2B5EF4-FFF2-40B4-BE49-F238E27FC236}">
                <a16:creationId xmlns:a16="http://schemas.microsoft.com/office/drawing/2014/main" id="{F439974B-4106-7BAB-117A-D018C48830A9}"/>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08470387-E794-352B-ABB4-EB27E5BEA87C}"/>
              </a:ext>
            </a:extLst>
          </p:cNvPr>
          <p:cNvSpPr>
            <a:spLocks noGrp="1"/>
          </p:cNvSpPr>
          <p:nvPr>
            <p:ph type="sldNum" sz="quarter" idx="12"/>
          </p:nvPr>
        </p:nvSpPr>
        <p:spPr/>
        <p:txBody>
          <a:bodyPr/>
          <a:lstStyle/>
          <a:p>
            <a:fld id="{0EA31037-6BBA-49D7-A325-195BAFBB995B}" type="slidenum">
              <a:rPr lang="es-CO" smtClean="0"/>
              <a:t>‹Nº›</a:t>
            </a:fld>
            <a:endParaRPr lang="es-CO"/>
          </a:p>
        </p:txBody>
      </p:sp>
    </p:spTree>
    <p:extLst>
      <p:ext uri="{BB962C8B-B14F-4D97-AF65-F5344CB8AC3E}">
        <p14:creationId xmlns:p14="http://schemas.microsoft.com/office/powerpoint/2010/main" val="2701846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502FEC5-714A-3F91-43BB-53A76C9E4C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1F67CF3-9039-0803-9E0D-7E0314022A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DF2C452-6378-9286-915E-71800C6E80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586371-15D6-477C-86E5-4067B78DFF74}" type="datetimeFigureOut">
              <a:rPr lang="es-CO" smtClean="0"/>
              <a:t>18/04/2024</a:t>
            </a:fld>
            <a:endParaRPr lang="es-CO"/>
          </a:p>
        </p:txBody>
      </p:sp>
      <p:sp>
        <p:nvSpPr>
          <p:cNvPr id="5" name="Marcador de pie de página 4">
            <a:extLst>
              <a:ext uri="{FF2B5EF4-FFF2-40B4-BE49-F238E27FC236}">
                <a16:creationId xmlns:a16="http://schemas.microsoft.com/office/drawing/2014/main" id="{57186429-EACD-FCA1-BA36-78CFB9462A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42E303A6-068C-8DC3-AD19-F599E7264B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A31037-6BBA-49D7-A325-195BAFBB995B}" type="slidenum">
              <a:rPr lang="es-CO" smtClean="0"/>
              <a:t>‹Nº›</a:t>
            </a:fld>
            <a:endParaRPr lang="es-CO"/>
          </a:p>
        </p:txBody>
      </p:sp>
    </p:spTree>
    <p:extLst>
      <p:ext uri="{BB962C8B-B14F-4D97-AF65-F5344CB8AC3E}">
        <p14:creationId xmlns:p14="http://schemas.microsoft.com/office/powerpoint/2010/main" val="247147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67A9E6-67C2-4128-BFDB-D947B382E6E0}"/>
              </a:ext>
            </a:extLst>
          </p:cNvPr>
          <p:cNvSpPr>
            <a:spLocks noGrp="1"/>
          </p:cNvSpPr>
          <p:nvPr>
            <p:ph type="ctrTitle"/>
          </p:nvPr>
        </p:nvSpPr>
        <p:spPr>
          <a:xfrm>
            <a:off x="246289" y="2493088"/>
            <a:ext cx="3825649" cy="3179050"/>
          </a:xfrm>
        </p:spPr>
        <p:txBody>
          <a:bodyPr>
            <a:normAutofit/>
          </a:bodyPr>
          <a:lstStyle/>
          <a:p>
            <a:r>
              <a:rPr lang="es-CO" sz="5400" b="1" dirty="0" smtClean="0">
                <a:effectLst>
                  <a:outerShdw blurRad="38100" dist="38100" dir="2700000" algn="tl">
                    <a:srgbClr val="000000">
                      <a:alpha val="43137"/>
                    </a:srgbClr>
                  </a:outerShdw>
                </a:effectLst>
              </a:rPr>
              <a:t>COMITÉ DE ETICA</a:t>
            </a:r>
            <a:endParaRPr lang="es-CO" sz="5400" b="1" dirty="0">
              <a:effectLst>
                <a:outerShdw blurRad="38100" dist="38100" dir="2700000" algn="tl">
                  <a:srgbClr val="000000">
                    <a:alpha val="43137"/>
                  </a:srgbClr>
                </a:outerShdw>
              </a:effectLst>
            </a:endParaRPr>
          </a:p>
        </p:txBody>
      </p:sp>
      <p:sp>
        <p:nvSpPr>
          <p:cNvPr id="3" name="Título 1">
            <a:extLst>
              <a:ext uri="{FF2B5EF4-FFF2-40B4-BE49-F238E27FC236}">
                <a16:creationId xmlns:a16="http://schemas.microsoft.com/office/drawing/2014/main" id="{CEA45EF7-936B-18D2-2590-E5D2036B9300}"/>
              </a:ext>
            </a:extLst>
          </p:cNvPr>
          <p:cNvSpPr txBox="1">
            <a:spLocks/>
          </p:cNvSpPr>
          <p:nvPr/>
        </p:nvSpPr>
        <p:spPr>
          <a:xfrm>
            <a:off x="5843588" y="5557838"/>
            <a:ext cx="5324475" cy="1066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4000" b="1" i="0" u="none" strike="noStrike" kern="1200" cap="none" spc="0" normalizeH="0" baseline="0" noProof="0" dirty="0">
                <a:ln>
                  <a:noFill/>
                </a:ln>
                <a:solidFill>
                  <a:prstClr val="black"/>
                </a:solidFill>
                <a:effectLst/>
                <a:uLnTx/>
                <a:uFillTx/>
                <a:latin typeface="Calibri Light" panose="020F0302020204030204"/>
                <a:ea typeface="+mj-ea"/>
                <a:cs typeface="+mj-cs"/>
              </a:rPr>
              <a:t>MARIA CAMILA FAJARDO</a:t>
            </a:r>
          </a:p>
        </p:txBody>
      </p:sp>
    </p:spTree>
    <p:extLst>
      <p:ext uri="{BB962C8B-B14F-4D97-AF65-F5344CB8AC3E}">
        <p14:creationId xmlns:p14="http://schemas.microsoft.com/office/powerpoint/2010/main" val="2618632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4413AD-CB25-4B86-A1C2-1094E2E262F2}"/>
              </a:ext>
            </a:extLst>
          </p:cNvPr>
          <p:cNvSpPr>
            <a:spLocks noGrp="1"/>
          </p:cNvSpPr>
          <p:nvPr>
            <p:ph type="ctrTitle"/>
          </p:nvPr>
        </p:nvSpPr>
        <p:spPr>
          <a:xfrm>
            <a:off x="2524241" y="385243"/>
            <a:ext cx="9144000" cy="613131"/>
          </a:xfrm>
        </p:spPr>
        <p:txBody>
          <a:bodyPr>
            <a:noAutofit/>
          </a:bodyPr>
          <a:lstStyle/>
          <a:p>
            <a:r>
              <a:rPr lang="es-CO" sz="4800" dirty="0"/>
              <a:t>PQRSF</a:t>
            </a:r>
          </a:p>
        </p:txBody>
      </p:sp>
      <p:graphicFrame>
        <p:nvGraphicFramePr>
          <p:cNvPr id="5" name="Tabla 4"/>
          <p:cNvGraphicFramePr>
            <a:graphicFrameLocks noGrp="1"/>
          </p:cNvGraphicFramePr>
          <p:nvPr>
            <p:extLst>
              <p:ext uri="{D42A27DB-BD31-4B8C-83A1-F6EECF244321}">
                <p14:modId xmlns:p14="http://schemas.microsoft.com/office/powerpoint/2010/main" val="3523798044"/>
              </p:ext>
            </p:extLst>
          </p:nvPr>
        </p:nvGraphicFramePr>
        <p:xfrm>
          <a:off x="1476103" y="1423849"/>
          <a:ext cx="9146904" cy="4889866"/>
        </p:xfrm>
        <a:graphic>
          <a:graphicData uri="http://schemas.openxmlformats.org/drawingml/2006/table">
            <a:tbl>
              <a:tblPr/>
              <a:tblGrid>
                <a:gridCol w="1023430">
                  <a:extLst>
                    <a:ext uri="{9D8B030D-6E8A-4147-A177-3AD203B41FA5}">
                      <a16:colId xmlns:a16="http://schemas.microsoft.com/office/drawing/2014/main" val="1427722177"/>
                    </a:ext>
                  </a:extLst>
                </a:gridCol>
                <a:gridCol w="1023430">
                  <a:extLst>
                    <a:ext uri="{9D8B030D-6E8A-4147-A177-3AD203B41FA5}">
                      <a16:colId xmlns:a16="http://schemas.microsoft.com/office/drawing/2014/main" val="1460174217"/>
                    </a:ext>
                  </a:extLst>
                </a:gridCol>
                <a:gridCol w="1023430">
                  <a:extLst>
                    <a:ext uri="{9D8B030D-6E8A-4147-A177-3AD203B41FA5}">
                      <a16:colId xmlns:a16="http://schemas.microsoft.com/office/drawing/2014/main" val="2455316563"/>
                    </a:ext>
                  </a:extLst>
                </a:gridCol>
                <a:gridCol w="1023430">
                  <a:extLst>
                    <a:ext uri="{9D8B030D-6E8A-4147-A177-3AD203B41FA5}">
                      <a16:colId xmlns:a16="http://schemas.microsoft.com/office/drawing/2014/main" val="697831587"/>
                    </a:ext>
                  </a:extLst>
                </a:gridCol>
                <a:gridCol w="3006324">
                  <a:extLst>
                    <a:ext uri="{9D8B030D-6E8A-4147-A177-3AD203B41FA5}">
                      <a16:colId xmlns:a16="http://schemas.microsoft.com/office/drawing/2014/main" val="4264341292"/>
                    </a:ext>
                  </a:extLst>
                </a:gridCol>
                <a:gridCol w="1023430">
                  <a:extLst>
                    <a:ext uri="{9D8B030D-6E8A-4147-A177-3AD203B41FA5}">
                      <a16:colId xmlns:a16="http://schemas.microsoft.com/office/drawing/2014/main" val="4173247590"/>
                    </a:ext>
                  </a:extLst>
                </a:gridCol>
                <a:gridCol w="1023430">
                  <a:extLst>
                    <a:ext uri="{9D8B030D-6E8A-4147-A177-3AD203B41FA5}">
                      <a16:colId xmlns:a16="http://schemas.microsoft.com/office/drawing/2014/main" val="2451197551"/>
                    </a:ext>
                  </a:extLst>
                </a:gridCol>
              </a:tblGrid>
              <a:tr h="651345">
                <a:tc>
                  <a:txBody>
                    <a:bodyPr/>
                    <a:lstStyle/>
                    <a:p>
                      <a:pPr algn="ctr" fontAlgn="ctr"/>
                      <a:r>
                        <a:rPr lang="es-CO" sz="1050" b="0" i="0" u="none" strike="noStrike">
                          <a:solidFill>
                            <a:srgbClr val="000000"/>
                          </a:solidFill>
                          <a:effectLst/>
                          <a:latin typeface="Calibri" panose="020F0502020204030204" pitchFamily="34" charset="0"/>
                        </a:rPr>
                        <a:t>Buzones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4/03/2024</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CO" sz="1050" b="0" i="0" u="none" strike="noStrike">
                          <a:solidFill>
                            <a:srgbClr val="000000"/>
                          </a:solidFill>
                          <a:effectLst/>
                          <a:latin typeface="Calibri" panose="020F0502020204030204" pitchFamily="34" charset="0"/>
                        </a:rPr>
                        <a:t>NUEVA EPS</a:t>
                      </a:r>
                    </a:p>
                  </a:txBody>
                  <a:tcPr marL="9525" marR="9525" marT="9525" marB="0" anchor="ctr">
                    <a:lnL>
                      <a:noFill/>
                    </a:lnL>
                    <a:lnR>
                      <a:noFill/>
                    </a:lnR>
                    <a:lnT>
                      <a:noFill/>
                    </a:lnT>
                    <a:lnB>
                      <a:noFill/>
                    </a:lnB>
                  </a:tcPr>
                </a:tc>
                <a:tc>
                  <a:txBody>
                    <a:bodyPr/>
                    <a:lstStyle/>
                    <a:p>
                      <a:pPr algn="ctr" fontAlgn="ctr"/>
                      <a:r>
                        <a:rPr lang="es-CO" sz="1050" b="0" i="0" u="none" strike="noStrike">
                          <a:solidFill>
                            <a:srgbClr val="000000"/>
                          </a:solidFill>
                          <a:effectLst/>
                          <a:latin typeface="Calibri" panose="020F0502020204030204" pitchFamily="34" charset="0"/>
                        </a:rPr>
                        <a:t>FELICITACION</a:t>
                      </a:r>
                    </a:p>
                  </a:txBody>
                  <a:tcPr marL="9525" marR="9525" marT="9525" marB="0" anchor="ctr">
                    <a:lnL>
                      <a:noFill/>
                    </a:lnL>
                    <a:lnR>
                      <a:noFill/>
                    </a:lnR>
                    <a:lnT>
                      <a:noFill/>
                    </a:lnT>
                    <a:lnB>
                      <a:noFill/>
                    </a:lnB>
                  </a:tcPr>
                </a:tc>
                <a:tc>
                  <a:txBody>
                    <a:bodyPr/>
                    <a:lstStyle/>
                    <a:p>
                      <a:pPr algn="ctr" fontAlgn="ctr"/>
                      <a:r>
                        <a:rPr lang="es-ES" sz="1050" b="0" i="0" u="none" strike="noStrike">
                          <a:solidFill>
                            <a:srgbClr val="000000"/>
                          </a:solidFill>
                          <a:effectLst/>
                          <a:latin typeface="Calibri" panose="020F0502020204030204" pitchFamily="34" charset="0"/>
                        </a:rPr>
                        <a:t>EL USUARIO FELICITA AL GRUPO DE ENFERMEROS Y DOCTORES AGRADECE POR SU SILENCIO Y SU EMPATIA PARA QUE LOS ENFERMOS PUEDAN DESCANSAR</a:t>
                      </a:r>
                    </a:p>
                  </a:txBody>
                  <a:tcPr marL="9525" marR="9525" marT="9525" marB="0" anchor="ctr">
                    <a:lnL>
                      <a:noFill/>
                    </a:lnL>
                    <a:lnR>
                      <a:noFill/>
                    </a:lnR>
                    <a:lnT>
                      <a:noFill/>
                    </a:lnT>
                    <a:lnB>
                      <a:noFill/>
                    </a:lnB>
                  </a:tcPr>
                </a:tc>
                <a:tc>
                  <a:txBody>
                    <a:bodyPr/>
                    <a:lstStyle/>
                    <a:p>
                      <a:pPr algn="ctr" fontAlgn="ctr"/>
                      <a:r>
                        <a:rPr lang="es-CO" sz="1050" b="0" i="0" u="none" strike="noStrike">
                          <a:solidFill>
                            <a:srgbClr val="000000"/>
                          </a:solidFill>
                          <a:effectLst/>
                          <a:latin typeface="Calibri" panose="020F0502020204030204" pitchFamily="34" charset="0"/>
                        </a:rPr>
                        <a:t>URGENCIAS</a:t>
                      </a:r>
                    </a:p>
                  </a:txBody>
                  <a:tcPr marL="9525" marR="9525" marT="9525" marB="0" anchor="ctr">
                    <a:lnL>
                      <a:noFill/>
                    </a:lnL>
                    <a:lnR>
                      <a:noFill/>
                    </a:lnR>
                    <a:lnT>
                      <a:noFill/>
                    </a:lnT>
                    <a:lnB>
                      <a:noFill/>
                    </a:lnB>
                  </a:tcPr>
                </a:tc>
                <a:tc>
                  <a:txBody>
                    <a:bodyPr/>
                    <a:lstStyle/>
                    <a:p>
                      <a:pPr algn="ctr" fontAlgn="ctr"/>
                      <a:endParaRPr lang="es-CO" sz="105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3845404157"/>
                  </a:ext>
                </a:extLst>
              </a:tr>
              <a:tr h="490897">
                <a:tc>
                  <a:txBody>
                    <a:bodyPr/>
                    <a:lstStyle/>
                    <a:p>
                      <a:pPr algn="ctr" fontAlgn="ctr"/>
                      <a:r>
                        <a:rPr lang="es-CO" sz="1050" b="0" i="0" u="none" strike="noStrike">
                          <a:solidFill>
                            <a:srgbClr val="000000"/>
                          </a:solidFill>
                          <a:effectLst/>
                          <a:latin typeface="Calibri" panose="020F0502020204030204" pitchFamily="34" charset="0"/>
                        </a:rPr>
                        <a:t>Buzones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4/03/2024</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CO" sz="1050" b="0" i="0" u="none" strike="noStrike">
                          <a:solidFill>
                            <a:srgbClr val="000000"/>
                          </a:solidFill>
                          <a:effectLst/>
                          <a:latin typeface="Calibri" panose="020F0502020204030204" pitchFamily="34" charset="0"/>
                        </a:rPr>
                        <a:t>NUEVA EPS</a:t>
                      </a:r>
                    </a:p>
                  </a:txBody>
                  <a:tcPr marL="9525" marR="9525" marT="9525" marB="0" anchor="ctr">
                    <a:lnL>
                      <a:noFill/>
                    </a:lnL>
                    <a:lnR>
                      <a:noFill/>
                    </a:lnR>
                    <a:lnT>
                      <a:noFill/>
                    </a:lnT>
                    <a:lnB>
                      <a:noFill/>
                    </a:lnB>
                  </a:tcPr>
                </a:tc>
                <a:tc>
                  <a:txBody>
                    <a:bodyPr/>
                    <a:lstStyle/>
                    <a:p>
                      <a:pPr algn="ctr" fontAlgn="ctr"/>
                      <a:r>
                        <a:rPr lang="es-CO" sz="1050" b="0" i="0" u="none" strike="noStrike" dirty="0">
                          <a:solidFill>
                            <a:srgbClr val="000000"/>
                          </a:solidFill>
                          <a:effectLst/>
                          <a:latin typeface="Calibri" panose="020F0502020204030204" pitchFamily="34" charset="0"/>
                        </a:rPr>
                        <a:t>PETICION</a:t>
                      </a:r>
                    </a:p>
                  </a:txBody>
                  <a:tcPr marL="9525" marR="9525" marT="9525" marB="0" anchor="ctr">
                    <a:lnL>
                      <a:noFill/>
                    </a:lnL>
                    <a:lnR>
                      <a:noFill/>
                    </a:lnR>
                    <a:lnT>
                      <a:noFill/>
                    </a:lnT>
                    <a:lnB>
                      <a:noFill/>
                    </a:lnB>
                  </a:tcPr>
                </a:tc>
                <a:tc>
                  <a:txBody>
                    <a:bodyPr/>
                    <a:lstStyle/>
                    <a:p>
                      <a:pPr algn="ctr" fontAlgn="ctr"/>
                      <a:r>
                        <a:rPr lang="es-ES" sz="1050" b="0" i="0" u="none" strike="noStrike">
                          <a:solidFill>
                            <a:srgbClr val="000000"/>
                          </a:solidFill>
                          <a:effectLst/>
                          <a:latin typeface="Calibri" panose="020F0502020204030204" pitchFamily="34" charset="0"/>
                        </a:rPr>
                        <a:t>EL USURIO PIDE QUE LA SALA PRINCIPAL DE ESPERA FUERA MAS VENTILADA QUE EL TECHO PRUDUCE MUCHO CALOR</a:t>
                      </a:r>
                    </a:p>
                  </a:txBody>
                  <a:tcPr marL="9525" marR="9525" marT="9525" marB="0" anchor="ctr">
                    <a:lnL>
                      <a:noFill/>
                    </a:lnL>
                    <a:lnR>
                      <a:noFill/>
                    </a:lnR>
                    <a:lnT>
                      <a:noFill/>
                    </a:lnT>
                    <a:lnB>
                      <a:noFill/>
                    </a:lnB>
                  </a:tcPr>
                </a:tc>
                <a:tc>
                  <a:txBody>
                    <a:bodyPr/>
                    <a:lstStyle/>
                    <a:p>
                      <a:pPr algn="ctr" fontAlgn="ctr"/>
                      <a:r>
                        <a:rPr lang="pt-BR" sz="1050" b="0" i="0" u="none" strike="noStrike">
                          <a:solidFill>
                            <a:srgbClr val="000000"/>
                          </a:solidFill>
                          <a:effectLst/>
                          <a:latin typeface="Calibri" panose="020F0502020204030204" pitchFamily="34" charset="0"/>
                        </a:rPr>
                        <a:t>SALA DE ESPERA DE CONSULTA EXTERNA</a:t>
                      </a:r>
                    </a:p>
                  </a:txBody>
                  <a:tcPr marL="9525" marR="9525" marT="9525" marB="0" anchor="ctr">
                    <a:lnL>
                      <a:noFill/>
                    </a:lnL>
                    <a:lnR>
                      <a:noFill/>
                    </a:lnR>
                    <a:lnT>
                      <a:noFill/>
                    </a:lnT>
                    <a:lnB>
                      <a:noFill/>
                    </a:lnB>
                  </a:tcPr>
                </a:tc>
                <a:tc>
                  <a:txBody>
                    <a:bodyPr/>
                    <a:lstStyle/>
                    <a:p>
                      <a:pPr algn="ctr" fontAlgn="ctr"/>
                      <a:r>
                        <a:rPr lang="es-CO" sz="1050" b="0" i="0" u="none" strike="noStrike">
                          <a:solidFill>
                            <a:srgbClr val="000000"/>
                          </a:solidFill>
                          <a:effectLst/>
                          <a:latin typeface="Calibri" panose="020F0502020204030204" pitchFamily="34" charset="0"/>
                        </a:rPr>
                        <a:t>LUZ ESTRELLA MOLINA</a:t>
                      </a:r>
                    </a:p>
                  </a:txBody>
                  <a:tcPr marL="9525" marR="9525" marT="9525" marB="0" anchor="ctr">
                    <a:lnL>
                      <a:noFill/>
                    </a:lnL>
                    <a:lnR>
                      <a:noFill/>
                    </a:lnR>
                    <a:lnT>
                      <a:noFill/>
                    </a:lnT>
                    <a:lnB>
                      <a:noFill/>
                    </a:lnB>
                  </a:tcPr>
                </a:tc>
                <a:extLst>
                  <a:ext uri="{0D108BD9-81ED-4DB2-BD59-A6C34878D82A}">
                    <a16:rowId xmlns:a16="http://schemas.microsoft.com/office/drawing/2014/main" val="2271172692"/>
                  </a:ext>
                </a:extLst>
              </a:tr>
              <a:tr h="651345">
                <a:tc>
                  <a:txBody>
                    <a:bodyPr/>
                    <a:lstStyle/>
                    <a:p>
                      <a:pPr algn="ctr" fontAlgn="ctr"/>
                      <a:r>
                        <a:rPr lang="es-CO" sz="1050" b="0" i="0" u="none" strike="noStrike">
                          <a:solidFill>
                            <a:srgbClr val="000000"/>
                          </a:solidFill>
                          <a:effectLst/>
                          <a:latin typeface="Calibri" panose="020F0502020204030204" pitchFamily="34" charset="0"/>
                        </a:rPr>
                        <a:t>Buzones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4/03/2024</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CO" sz="1050" b="0" i="0" u="none" strike="noStrike">
                          <a:solidFill>
                            <a:srgbClr val="000000"/>
                          </a:solidFill>
                          <a:effectLst/>
                          <a:latin typeface="Calibri" panose="020F0502020204030204" pitchFamily="34" charset="0"/>
                        </a:rPr>
                        <a:t>COMPENSAR</a:t>
                      </a:r>
                    </a:p>
                  </a:txBody>
                  <a:tcPr marL="9525" marR="9525" marT="9525" marB="0" anchor="ctr">
                    <a:lnL>
                      <a:noFill/>
                    </a:lnL>
                    <a:lnR>
                      <a:noFill/>
                    </a:lnR>
                    <a:lnT>
                      <a:noFill/>
                    </a:lnT>
                    <a:lnB>
                      <a:noFill/>
                    </a:lnB>
                  </a:tcPr>
                </a:tc>
                <a:tc>
                  <a:txBody>
                    <a:bodyPr/>
                    <a:lstStyle/>
                    <a:p>
                      <a:pPr algn="ctr" fontAlgn="ctr"/>
                      <a:r>
                        <a:rPr lang="es-CO" sz="1050" b="0" i="0" u="none" strike="noStrike">
                          <a:solidFill>
                            <a:srgbClr val="000000"/>
                          </a:solidFill>
                          <a:effectLst/>
                          <a:latin typeface="Calibri" panose="020F0502020204030204" pitchFamily="34" charset="0"/>
                        </a:rPr>
                        <a:t>QUEJA</a:t>
                      </a:r>
                    </a:p>
                  </a:txBody>
                  <a:tcPr marL="9525" marR="9525" marT="9525" marB="0" anchor="ctr">
                    <a:lnL>
                      <a:noFill/>
                    </a:lnL>
                    <a:lnR>
                      <a:noFill/>
                    </a:lnR>
                    <a:lnT>
                      <a:noFill/>
                    </a:lnT>
                    <a:lnB>
                      <a:noFill/>
                    </a:lnB>
                  </a:tcPr>
                </a:tc>
                <a:tc>
                  <a:txBody>
                    <a:bodyPr/>
                    <a:lstStyle/>
                    <a:p>
                      <a:pPr algn="ctr" fontAlgn="ctr"/>
                      <a:r>
                        <a:rPr lang="es-ES" sz="1050" b="0" i="0" u="none" strike="noStrike">
                          <a:solidFill>
                            <a:srgbClr val="000000"/>
                          </a:solidFill>
                          <a:effectLst/>
                          <a:latin typeface="Calibri" panose="020F0502020204030204" pitchFamily="34" charset="0"/>
                        </a:rPr>
                        <a:t>EL PACIENTE INFORMA QUE SE ACERCO PARA RETIRAR UNOS PUNTOS Y LA RESPUESTA DEL PERSONAL ES QUE NO LE REALIZAN EL PROCEMIENTO</a:t>
                      </a:r>
                    </a:p>
                  </a:txBody>
                  <a:tcPr marL="9525" marR="9525" marT="9525" marB="0" anchor="ctr">
                    <a:lnL>
                      <a:noFill/>
                    </a:lnL>
                    <a:lnR>
                      <a:noFill/>
                    </a:lnR>
                    <a:lnT>
                      <a:noFill/>
                    </a:lnT>
                    <a:lnB>
                      <a:noFill/>
                    </a:lnB>
                  </a:tcPr>
                </a:tc>
                <a:tc>
                  <a:txBody>
                    <a:bodyPr/>
                    <a:lstStyle/>
                    <a:p>
                      <a:pPr algn="ctr" fontAlgn="ctr"/>
                      <a:r>
                        <a:rPr lang="es-CO" sz="1050" b="0" i="0" u="none" strike="noStrike">
                          <a:solidFill>
                            <a:srgbClr val="000000"/>
                          </a:solidFill>
                          <a:effectLst/>
                          <a:latin typeface="Calibri" panose="020F0502020204030204" pitchFamily="34" charset="0"/>
                        </a:rPr>
                        <a:t>CONSULTA EXTERNA</a:t>
                      </a:r>
                    </a:p>
                  </a:txBody>
                  <a:tcPr marL="9525" marR="9525" marT="9525" marB="0" anchor="ctr">
                    <a:lnL>
                      <a:noFill/>
                    </a:lnL>
                    <a:lnR>
                      <a:noFill/>
                    </a:lnR>
                    <a:lnT>
                      <a:noFill/>
                    </a:lnT>
                    <a:lnB>
                      <a:noFill/>
                    </a:lnB>
                  </a:tcPr>
                </a:tc>
                <a:tc>
                  <a:txBody>
                    <a:bodyPr/>
                    <a:lstStyle/>
                    <a:p>
                      <a:pPr algn="ctr" fontAlgn="ctr"/>
                      <a:r>
                        <a:rPr lang="es-CO" sz="1050" b="0" i="0" u="none" strike="noStrike">
                          <a:solidFill>
                            <a:srgbClr val="000000"/>
                          </a:solidFill>
                          <a:effectLst/>
                          <a:latin typeface="Calibri" panose="020F0502020204030204" pitchFamily="34" charset="0"/>
                        </a:rPr>
                        <a:t>LAURA CAMILA MARTINEZ</a:t>
                      </a:r>
                    </a:p>
                  </a:txBody>
                  <a:tcPr marL="9525" marR="9525" marT="9525" marB="0" anchor="ctr">
                    <a:lnL>
                      <a:noFill/>
                    </a:lnL>
                    <a:lnR>
                      <a:noFill/>
                    </a:lnR>
                    <a:lnT>
                      <a:noFill/>
                    </a:lnT>
                    <a:lnB>
                      <a:noFill/>
                    </a:lnB>
                  </a:tcPr>
                </a:tc>
                <a:extLst>
                  <a:ext uri="{0D108BD9-81ED-4DB2-BD59-A6C34878D82A}">
                    <a16:rowId xmlns:a16="http://schemas.microsoft.com/office/drawing/2014/main" val="3486728383"/>
                  </a:ext>
                </a:extLst>
              </a:tr>
              <a:tr h="490897">
                <a:tc>
                  <a:txBody>
                    <a:bodyPr/>
                    <a:lstStyle/>
                    <a:p>
                      <a:pPr algn="ctr" fontAlgn="ctr"/>
                      <a:r>
                        <a:rPr lang="es-CO" sz="1050" b="0" i="0" u="none" strike="noStrike">
                          <a:solidFill>
                            <a:srgbClr val="000000"/>
                          </a:solidFill>
                          <a:effectLst/>
                          <a:latin typeface="Calibri" panose="020F0502020204030204" pitchFamily="34" charset="0"/>
                        </a:rPr>
                        <a:t>Buzones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4/03/2024</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CO" sz="1050" b="0" i="0" u="none" strike="noStrike">
                          <a:solidFill>
                            <a:srgbClr val="000000"/>
                          </a:solidFill>
                          <a:effectLst/>
                          <a:latin typeface="Calibri" panose="020F0502020204030204" pitchFamily="34" charset="0"/>
                        </a:rPr>
                        <a:t>COOSALUD</a:t>
                      </a:r>
                    </a:p>
                  </a:txBody>
                  <a:tcPr marL="9525" marR="9525" marT="9525" marB="0" anchor="ctr">
                    <a:lnL>
                      <a:noFill/>
                    </a:lnL>
                    <a:lnR>
                      <a:noFill/>
                    </a:lnR>
                    <a:lnT>
                      <a:noFill/>
                    </a:lnT>
                    <a:lnB>
                      <a:noFill/>
                    </a:lnB>
                  </a:tcPr>
                </a:tc>
                <a:tc>
                  <a:txBody>
                    <a:bodyPr/>
                    <a:lstStyle/>
                    <a:p>
                      <a:pPr algn="ctr" fontAlgn="ctr"/>
                      <a:r>
                        <a:rPr lang="es-CO" sz="1050" b="0" i="0" u="none" strike="noStrike">
                          <a:solidFill>
                            <a:srgbClr val="000000"/>
                          </a:solidFill>
                          <a:effectLst/>
                          <a:latin typeface="Calibri" panose="020F0502020204030204" pitchFamily="34" charset="0"/>
                        </a:rPr>
                        <a:t>QUEJA</a:t>
                      </a:r>
                    </a:p>
                  </a:txBody>
                  <a:tcPr marL="9525" marR="9525" marT="9525" marB="0" anchor="ctr">
                    <a:lnL>
                      <a:noFill/>
                    </a:lnL>
                    <a:lnR>
                      <a:noFill/>
                    </a:lnR>
                    <a:lnT>
                      <a:noFill/>
                    </a:lnT>
                    <a:lnB>
                      <a:noFill/>
                    </a:lnB>
                  </a:tcPr>
                </a:tc>
                <a:tc>
                  <a:txBody>
                    <a:bodyPr/>
                    <a:lstStyle/>
                    <a:p>
                      <a:pPr algn="ctr" fontAlgn="ctr"/>
                      <a:r>
                        <a:rPr lang="es-ES" sz="1050" b="0" i="0" u="none" strike="noStrike">
                          <a:solidFill>
                            <a:srgbClr val="000000"/>
                          </a:solidFill>
                          <a:effectLst/>
                          <a:latin typeface="Calibri" panose="020F0502020204030204" pitchFamily="34" charset="0"/>
                        </a:rPr>
                        <a:t>EL PACIENTE SE QUEJA POR EL CALOR DESESPERANTE QUE HACE EN LA SALA DE ESPERA PARA  AGENDAR Y FACTURAR</a:t>
                      </a:r>
                    </a:p>
                  </a:txBody>
                  <a:tcPr marL="9525" marR="9525" marT="9525" marB="0" anchor="ctr">
                    <a:lnL>
                      <a:noFill/>
                    </a:lnL>
                    <a:lnR>
                      <a:noFill/>
                    </a:lnR>
                    <a:lnT>
                      <a:noFill/>
                    </a:lnT>
                    <a:lnB>
                      <a:noFill/>
                    </a:lnB>
                  </a:tcPr>
                </a:tc>
                <a:tc>
                  <a:txBody>
                    <a:bodyPr/>
                    <a:lstStyle/>
                    <a:p>
                      <a:pPr algn="ctr" fontAlgn="ctr"/>
                      <a:r>
                        <a:rPr lang="pt-BR" sz="1050" b="0" i="0" u="none" strike="noStrike">
                          <a:solidFill>
                            <a:srgbClr val="000000"/>
                          </a:solidFill>
                          <a:effectLst/>
                          <a:latin typeface="Calibri" panose="020F0502020204030204" pitchFamily="34" charset="0"/>
                        </a:rPr>
                        <a:t>SALA DE ESPERA DE CONSULTA EXTERNA</a:t>
                      </a:r>
                    </a:p>
                  </a:txBody>
                  <a:tcPr marL="9525" marR="9525" marT="9525" marB="0" anchor="ctr">
                    <a:lnL>
                      <a:noFill/>
                    </a:lnL>
                    <a:lnR>
                      <a:noFill/>
                    </a:lnR>
                    <a:lnT>
                      <a:noFill/>
                    </a:lnT>
                    <a:lnB>
                      <a:noFill/>
                    </a:lnB>
                  </a:tcPr>
                </a:tc>
                <a:tc>
                  <a:txBody>
                    <a:bodyPr/>
                    <a:lstStyle/>
                    <a:p>
                      <a:pPr algn="ctr" fontAlgn="ctr"/>
                      <a:r>
                        <a:rPr lang="es-CO" sz="1050" b="0" i="0" u="none" strike="noStrike">
                          <a:solidFill>
                            <a:srgbClr val="000000"/>
                          </a:solidFill>
                          <a:effectLst/>
                          <a:latin typeface="Calibri" panose="020F0502020204030204" pitchFamily="34" charset="0"/>
                        </a:rPr>
                        <a:t>LUZ ESTRELLA MOLINA</a:t>
                      </a:r>
                    </a:p>
                  </a:txBody>
                  <a:tcPr marL="9525" marR="9525" marT="9525" marB="0" anchor="ctr">
                    <a:lnL>
                      <a:noFill/>
                    </a:lnL>
                    <a:lnR>
                      <a:noFill/>
                    </a:lnR>
                    <a:lnT>
                      <a:noFill/>
                    </a:lnT>
                    <a:lnB>
                      <a:noFill/>
                    </a:lnB>
                  </a:tcPr>
                </a:tc>
                <a:extLst>
                  <a:ext uri="{0D108BD9-81ED-4DB2-BD59-A6C34878D82A}">
                    <a16:rowId xmlns:a16="http://schemas.microsoft.com/office/drawing/2014/main" val="2267028576"/>
                  </a:ext>
                </a:extLst>
              </a:tr>
              <a:tr h="490897">
                <a:tc>
                  <a:txBody>
                    <a:bodyPr/>
                    <a:lstStyle/>
                    <a:p>
                      <a:pPr algn="ctr" fontAlgn="ctr"/>
                      <a:r>
                        <a:rPr lang="es-CO" sz="1050" b="0" i="0" u="none" strike="noStrike">
                          <a:solidFill>
                            <a:srgbClr val="000000"/>
                          </a:solidFill>
                          <a:effectLst/>
                          <a:latin typeface="Calibri" panose="020F0502020204030204" pitchFamily="34" charset="0"/>
                        </a:rPr>
                        <a:t>Buones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4/03/2024</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CO" sz="1050" b="0" i="0" u="none" strike="noStrike">
                          <a:solidFill>
                            <a:srgbClr val="000000"/>
                          </a:solidFill>
                          <a:effectLst/>
                          <a:latin typeface="Calibri" panose="020F0502020204030204" pitchFamily="34" charset="0"/>
                        </a:rPr>
                        <a:t>CAJACOPI</a:t>
                      </a:r>
                    </a:p>
                  </a:txBody>
                  <a:tcPr marL="9525" marR="9525" marT="9525" marB="0" anchor="ctr">
                    <a:lnL>
                      <a:noFill/>
                    </a:lnL>
                    <a:lnR>
                      <a:noFill/>
                    </a:lnR>
                    <a:lnT>
                      <a:noFill/>
                    </a:lnT>
                    <a:lnB>
                      <a:noFill/>
                    </a:lnB>
                  </a:tcPr>
                </a:tc>
                <a:tc>
                  <a:txBody>
                    <a:bodyPr/>
                    <a:lstStyle/>
                    <a:p>
                      <a:pPr algn="ctr" fontAlgn="ctr"/>
                      <a:r>
                        <a:rPr lang="es-CO" sz="1050" b="0" i="0" u="none" strike="noStrike">
                          <a:solidFill>
                            <a:srgbClr val="000000"/>
                          </a:solidFill>
                          <a:effectLst/>
                          <a:latin typeface="Calibri" panose="020F0502020204030204" pitchFamily="34" charset="0"/>
                        </a:rPr>
                        <a:t>SUGERENCIA </a:t>
                      </a:r>
                    </a:p>
                  </a:txBody>
                  <a:tcPr marL="9525" marR="9525" marT="9525" marB="0" anchor="ctr">
                    <a:lnL>
                      <a:noFill/>
                    </a:lnL>
                    <a:lnR>
                      <a:noFill/>
                    </a:lnR>
                    <a:lnT>
                      <a:noFill/>
                    </a:lnT>
                    <a:lnB>
                      <a:noFill/>
                    </a:lnB>
                  </a:tcPr>
                </a:tc>
                <a:tc>
                  <a:txBody>
                    <a:bodyPr/>
                    <a:lstStyle/>
                    <a:p>
                      <a:pPr algn="ctr" fontAlgn="ctr"/>
                      <a:r>
                        <a:rPr lang="es-ES" sz="1050" b="0" i="0" u="none" strike="noStrike">
                          <a:solidFill>
                            <a:srgbClr val="000000"/>
                          </a:solidFill>
                          <a:effectLst/>
                          <a:latin typeface="Calibri" panose="020F0502020204030204" pitchFamily="34" charset="0"/>
                        </a:rPr>
                        <a:t>EL USUARIO SUGIERE QUE CAPACITEN A LA FUNCIONARIA DE LA VENTANILLA 3 POR QUE GROSERA Y CONTESTONA</a:t>
                      </a:r>
                    </a:p>
                  </a:txBody>
                  <a:tcPr marL="9525" marR="9525" marT="9525" marB="0" anchor="ctr">
                    <a:lnL>
                      <a:noFill/>
                    </a:lnL>
                    <a:lnR>
                      <a:noFill/>
                    </a:lnR>
                    <a:lnT>
                      <a:noFill/>
                    </a:lnT>
                    <a:lnB>
                      <a:noFill/>
                    </a:lnB>
                  </a:tcPr>
                </a:tc>
                <a:tc>
                  <a:txBody>
                    <a:bodyPr/>
                    <a:lstStyle/>
                    <a:p>
                      <a:pPr algn="ctr" fontAlgn="ctr"/>
                      <a:r>
                        <a:rPr lang="es-CO" sz="1050" b="0" i="0" u="none" strike="noStrike">
                          <a:solidFill>
                            <a:srgbClr val="000000"/>
                          </a:solidFill>
                          <a:effectLst/>
                          <a:latin typeface="Calibri" panose="020F0502020204030204" pitchFamily="34" charset="0"/>
                        </a:rPr>
                        <a:t>FACTURACION</a:t>
                      </a:r>
                    </a:p>
                  </a:txBody>
                  <a:tcPr marL="9525" marR="9525" marT="9525" marB="0" anchor="ctr">
                    <a:lnL>
                      <a:noFill/>
                    </a:lnL>
                    <a:lnR>
                      <a:noFill/>
                    </a:lnR>
                    <a:lnT>
                      <a:noFill/>
                    </a:lnT>
                    <a:lnB>
                      <a:noFill/>
                    </a:lnB>
                  </a:tcPr>
                </a:tc>
                <a:tc>
                  <a:txBody>
                    <a:bodyPr/>
                    <a:lstStyle/>
                    <a:p>
                      <a:pPr algn="ctr" fontAlgn="ctr"/>
                      <a:r>
                        <a:rPr lang="es-CO" sz="1050" b="0" i="0" u="none" strike="noStrike">
                          <a:solidFill>
                            <a:srgbClr val="000000"/>
                          </a:solidFill>
                          <a:effectLst/>
                          <a:latin typeface="Calibri" panose="020F0502020204030204" pitchFamily="34" charset="0"/>
                        </a:rPr>
                        <a:t>MARTHA ARIZA</a:t>
                      </a:r>
                    </a:p>
                  </a:txBody>
                  <a:tcPr marL="9525" marR="9525" marT="9525" marB="0" anchor="ctr">
                    <a:lnL>
                      <a:noFill/>
                    </a:lnL>
                    <a:lnR>
                      <a:noFill/>
                    </a:lnR>
                    <a:lnT>
                      <a:noFill/>
                    </a:lnT>
                    <a:lnB>
                      <a:noFill/>
                    </a:lnB>
                  </a:tcPr>
                </a:tc>
                <a:extLst>
                  <a:ext uri="{0D108BD9-81ED-4DB2-BD59-A6C34878D82A}">
                    <a16:rowId xmlns:a16="http://schemas.microsoft.com/office/drawing/2014/main" val="3735162941"/>
                  </a:ext>
                </a:extLst>
              </a:tr>
              <a:tr h="490897">
                <a:tc>
                  <a:txBody>
                    <a:bodyPr/>
                    <a:lstStyle/>
                    <a:p>
                      <a:pPr algn="ctr" fontAlgn="ctr"/>
                      <a:r>
                        <a:rPr lang="es-CO" sz="1050" b="0" i="0" u="none" strike="noStrike">
                          <a:solidFill>
                            <a:srgbClr val="000000"/>
                          </a:solidFill>
                          <a:effectLst/>
                          <a:latin typeface="Calibri" panose="020F0502020204030204" pitchFamily="34" charset="0"/>
                        </a:rPr>
                        <a:t>Buzones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4/03/2024</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CO" sz="1050" b="0" i="0" u="none" strike="noStrike">
                          <a:solidFill>
                            <a:srgbClr val="000000"/>
                          </a:solidFill>
                          <a:effectLst/>
                          <a:latin typeface="Calibri" panose="020F0502020204030204" pitchFamily="34" charset="0"/>
                        </a:rPr>
                        <a:t>CAJACOPI</a:t>
                      </a:r>
                    </a:p>
                  </a:txBody>
                  <a:tcPr marL="9525" marR="9525" marT="9525" marB="0" anchor="ctr">
                    <a:lnL>
                      <a:noFill/>
                    </a:lnL>
                    <a:lnR>
                      <a:noFill/>
                    </a:lnR>
                    <a:lnT>
                      <a:noFill/>
                    </a:lnT>
                    <a:lnB>
                      <a:noFill/>
                    </a:lnB>
                  </a:tcPr>
                </a:tc>
                <a:tc>
                  <a:txBody>
                    <a:bodyPr/>
                    <a:lstStyle/>
                    <a:p>
                      <a:pPr algn="ctr" fontAlgn="ctr"/>
                      <a:r>
                        <a:rPr lang="es-CO" sz="1050" b="0" i="0" u="none" strike="noStrike">
                          <a:solidFill>
                            <a:srgbClr val="000000"/>
                          </a:solidFill>
                          <a:effectLst/>
                          <a:latin typeface="Calibri" panose="020F0502020204030204" pitchFamily="34" charset="0"/>
                        </a:rPr>
                        <a:t>QUEJA</a:t>
                      </a:r>
                    </a:p>
                  </a:txBody>
                  <a:tcPr marL="9525" marR="9525" marT="9525" marB="0" anchor="ctr">
                    <a:lnL>
                      <a:noFill/>
                    </a:lnL>
                    <a:lnR>
                      <a:noFill/>
                    </a:lnR>
                    <a:lnT>
                      <a:noFill/>
                    </a:lnT>
                    <a:lnB>
                      <a:noFill/>
                    </a:lnB>
                  </a:tcPr>
                </a:tc>
                <a:tc>
                  <a:txBody>
                    <a:bodyPr/>
                    <a:lstStyle/>
                    <a:p>
                      <a:pPr algn="ctr" fontAlgn="ctr"/>
                      <a:r>
                        <a:rPr lang="es-ES" sz="1050" b="0" i="0" u="none" strike="noStrike">
                          <a:solidFill>
                            <a:srgbClr val="000000"/>
                          </a:solidFill>
                          <a:effectLst/>
                          <a:latin typeface="Calibri" panose="020F0502020204030204" pitchFamily="34" charset="0"/>
                        </a:rPr>
                        <a:t>EL USUARIO SE QUEJA QUE ESPERA CASI 40 MINUTOS PARA ACCEDER A LAS VENTANILLAS Y NO HAY AGENDA</a:t>
                      </a:r>
                    </a:p>
                  </a:txBody>
                  <a:tcPr marL="9525" marR="9525" marT="9525" marB="0" anchor="ctr">
                    <a:lnL>
                      <a:noFill/>
                    </a:lnL>
                    <a:lnR>
                      <a:noFill/>
                    </a:lnR>
                    <a:lnT>
                      <a:noFill/>
                    </a:lnT>
                    <a:lnB>
                      <a:noFill/>
                    </a:lnB>
                  </a:tcPr>
                </a:tc>
                <a:tc>
                  <a:txBody>
                    <a:bodyPr/>
                    <a:lstStyle/>
                    <a:p>
                      <a:pPr algn="ctr" fontAlgn="ctr"/>
                      <a:r>
                        <a:rPr lang="es-CO" sz="1050" b="0" i="0" u="none" strike="noStrike">
                          <a:solidFill>
                            <a:srgbClr val="000000"/>
                          </a:solidFill>
                          <a:effectLst/>
                          <a:latin typeface="Calibri" panose="020F0502020204030204" pitchFamily="34" charset="0"/>
                        </a:rPr>
                        <a:t>AGENDAMIENTO</a:t>
                      </a:r>
                    </a:p>
                  </a:txBody>
                  <a:tcPr marL="9525" marR="9525" marT="9525" marB="0" anchor="ctr">
                    <a:lnL>
                      <a:noFill/>
                    </a:lnL>
                    <a:lnR>
                      <a:noFill/>
                    </a:lnR>
                    <a:lnT>
                      <a:noFill/>
                    </a:lnT>
                    <a:lnB>
                      <a:noFill/>
                    </a:lnB>
                  </a:tcPr>
                </a:tc>
                <a:tc>
                  <a:txBody>
                    <a:bodyPr/>
                    <a:lstStyle/>
                    <a:p>
                      <a:pPr algn="ctr" fontAlgn="ctr"/>
                      <a:r>
                        <a:rPr lang="es-CO" sz="1050" b="0" i="0" u="none" strike="noStrike">
                          <a:solidFill>
                            <a:srgbClr val="000000"/>
                          </a:solidFill>
                          <a:effectLst/>
                          <a:latin typeface="Calibri" panose="020F0502020204030204" pitchFamily="34" charset="0"/>
                        </a:rPr>
                        <a:t>MARIA CAMILA FAJARDO</a:t>
                      </a:r>
                    </a:p>
                  </a:txBody>
                  <a:tcPr marL="9525" marR="9525" marT="9525" marB="0" anchor="ctr">
                    <a:lnL>
                      <a:noFill/>
                    </a:lnL>
                    <a:lnR>
                      <a:noFill/>
                    </a:lnR>
                    <a:lnT>
                      <a:noFill/>
                    </a:lnT>
                    <a:lnB>
                      <a:noFill/>
                    </a:lnB>
                  </a:tcPr>
                </a:tc>
                <a:extLst>
                  <a:ext uri="{0D108BD9-81ED-4DB2-BD59-A6C34878D82A}">
                    <a16:rowId xmlns:a16="http://schemas.microsoft.com/office/drawing/2014/main" val="856700436"/>
                  </a:ext>
                </a:extLst>
              </a:tr>
              <a:tr h="811794">
                <a:tc>
                  <a:txBody>
                    <a:bodyPr/>
                    <a:lstStyle/>
                    <a:p>
                      <a:pPr algn="ctr" fontAlgn="ctr"/>
                      <a:r>
                        <a:rPr lang="es-CO" sz="1050" b="0" i="0" u="none" strike="noStrike">
                          <a:solidFill>
                            <a:srgbClr val="000000"/>
                          </a:solidFill>
                          <a:effectLst/>
                          <a:latin typeface="Calibri" panose="020F0502020204030204" pitchFamily="34" charset="0"/>
                        </a:rPr>
                        <a:t>Buzones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4/03/2024</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CO" sz="1050" b="0" i="0" u="none" strike="noStrike">
                          <a:solidFill>
                            <a:srgbClr val="000000"/>
                          </a:solidFill>
                          <a:effectLst/>
                          <a:latin typeface="Calibri" panose="020F0502020204030204" pitchFamily="34" charset="0"/>
                        </a:rPr>
                        <a:t>NUEVA EPS</a:t>
                      </a:r>
                    </a:p>
                  </a:txBody>
                  <a:tcPr marL="9525" marR="9525" marT="9525" marB="0" anchor="ctr">
                    <a:lnL>
                      <a:noFill/>
                    </a:lnL>
                    <a:lnR>
                      <a:noFill/>
                    </a:lnR>
                    <a:lnT>
                      <a:noFill/>
                    </a:lnT>
                    <a:lnB>
                      <a:noFill/>
                    </a:lnB>
                  </a:tcPr>
                </a:tc>
                <a:tc>
                  <a:txBody>
                    <a:bodyPr/>
                    <a:lstStyle/>
                    <a:p>
                      <a:pPr algn="ctr" fontAlgn="ctr"/>
                      <a:r>
                        <a:rPr lang="es-CO" sz="1050" b="0" i="0" u="none" strike="noStrike">
                          <a:solidFill>
                            <a:srgbClr val="000000"/>
                          </a:solidFill>
                          <a:effectLst/>
                          <a:latin typeface="Calibri" panose="020F0502020204030204" pitchFamily="34" charset="0"/>
                        </a:rPr>
                        <a:t>QUEJA</a:t>
                      </a:r>
                    </a:p>
                  </a:txBody>
                  <a:tcPr marL="9525" marR="9525" marT="9525" marB="0" anchor="ctr">
                    <a:lnL>
                      <a:noFill/>
                    </a:lnL>
                    <a:lnR>
                      <a:noFill/>
                    </a:lnR>
                    <a:lnT>
                      <a:noFill/>
                    </a:lnT>
                    <a:lnB>
                      <a:noFill/>
                    </a:lnB>
                  </a:tcPr>
                </a:tc>
                <a:tc>
                  <a:txBody>
                    <a:bodyPr/>
                    <a:lstStyle/>
                    <a:p>
                      <a:pPr algn="ctr" fontAlgn="ctr"/>
                      <a:r>
                        <a:rPr lang="es-ES" sz="1050" b="0" i="0" u="none" strike="noStrike">
                          <a:solidFill>
                            <a:srgbClr val="000000"/>
                          </a:solidFill>
                          <a:effectLst/>
                          <a:latin typeface="Calibri" panose="020F0502020204030204" pitchFamily="34" charset="0"/>
                        </a:rPr>
                        <a:t>EL USUARIO SE QUEJA DE LA MANERA GROSERA Y CON TONO MUY ALTO QUE UTILIZO LA FUNCIONARIA DE FACTURACION DE LA VENTANILLA 8 PAS ACON LA FUNCIONARIA DEL AVENTANILLA 7 Y RECIBE EL MISMO TRATO</a:t>
                      </a:r>
                    </a:p>
                  </a:txBody>
                  <a:tcPr marL="9525" marR="9525" marT="9525" marB="0" anchor="ctr">
                    <a:lnL>
                      <a:noFill/>
                    </a:lnL>
                    <a:lnR>
                      <a:noFill/>
                    </a:lnR>
                    <a:lnT>
                      <a:noFill/>
                    </a:lnT>
                    <a:lnB>
                      <a:noFill/>
                    </a:lnB>
                  </a:tcPr>
                </a:tc>
                <a:tc>
                  <a:txBody>
                    <a:bodyPr/>
                    <a:lstStyle/>
                    <a:p>
                      <a:pPr algn="ctr" fontAlgn="ctr"/>
                      <a:r>
                        <a:rPr lang="es-CO" sz="1050" b="0" i="0" u="none" strike="noStrike">
                          <a:solidFill>
                            <a:srgbClr val="000000"/>
                          </a:solidFill>
                          <a:effectLst/>
                          <a:latin typeface="Calibri" panose="020F0502020204030204" pitchFamily="34" charset="0"/>
                        </a:rPr>
                        <a:t>FACTURACION</a:t>
                      </a:r>
                    </a:p>
                  </a:txBody>
                  <a:tcPr marL="9525" marR="9525" marT="9525" marB="0" anchor="ctr">
                    <a:lnL>
                      <a:noFill/>
                    </a:lnL>
                    <a:lnR>
                      <a:noFill/>
                    </a:lnR>
                    <a:lnT>
                      <a:noFill/>
                    </a:lnT>
                    <a:lnB>
                      <a:noFill/>
                    </a:lnB>
                  </a:tcPr>
                </a:tc>
                <a:tc>
                  <a:txBody>
                    <a:bodyPr/>
                    <a:lstStyle/>
                    <a:p>
                      <a:pPr algn="ctr" fontAlgn="ctr"/>
                      <a:r>
                        <a:rPr lang="es-CO" sz="1050" b="0" i="0" u="none" strike="noStrike">
                          <a:solidFill>
                            <a:srgbClr val="000000"/>
                          </a:solidFill>
                          <a:effectLst/>
                          <a:latin typeface="Calibri" panose="020F0502020204030204" pitchFamily="34" charset="0"/>
                        </a:rPr>
                        <a:t>MARTHA ARIZA</a:t>
                      </a:r>
                    </a:p>
                  </a:txBody>
                  <a:tcPr marL="9525" marR="9525" marT="9525" marB="0" anchor="ctr">
                    <a:lnL>
                      <a:noFill/>
                    </a:lnL>
                    <a:lnR>
                      <a:noFill/>
                    </a:lnR>
                    <a:lnT>
                      <a:noFill/>
                    </a:lnT>
                    <a:lnB>
                      <a:noFill/>
                    </a:lnB>
                  </a:tcPr>
                </a:tc>
                <a:extLst>
                  <a:ext uri="{0D108BD9-81ED-4DB2-BD59-A6C34878D82A}">
                    <a16:rowId xmlns:a16="http://schemas.microsoft.com/office/drawing/2014/main" val="2302821962"/>
                  </a:ext>
                </a:extLst>
              </a:tr>
              <a:tr h="811794">
                <a:tc>
                  <a:txBody>
                    <a:bodyPr/>
                    <a:lstStyle/>
                    <a:p>
                      <a:pPr algn="ctr" fontAlgn="ctr"/>
                      <a:r>
                        <a:rPr lang="es-CO" sz="1050" b="0" i="0" u="none" strike="noStrike">
                          <a:solidFill>
                            <a:srgbClr val="000000"/>
                          </a:solidFill>
                          <a:effectLst/>
                          <a:latin typeface="Calibri" panose="020F0502020204030204" pitchFamily="34" charset="0"/>
                        </a:rPr>
                        <a:t>Buzones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4/03/2024</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CO" sz="1050" b="0" i="0" u="none" strike="noStrike">
                          <a:solidFill>
                            <a:srgbClr val="000000"/>
                          </a:solidFill>
                          <a:effectLst/>
                          <a:latin typeface="Calibri" panose="020F0502020204030204" pitchFamily="34" charset="0"/>
                        </a:rPr>
                        <a:t>FAMISANAR</a:t>
                      </a:r>
                    </a:p>
                  </a:txBody>
                  <a:tcPr marL="9525" marR="9525" marT="9525" marB="0" anchor="ctr">
                    <a:lnL>
                      <a:noFill/>
                    </a:lnL>
                    <a:lnR>
                      <a:noFill/>
                    </a:lnR>
                    <a:lnT>
                      <a:noFill/>
                    </a:lnT>
                    <a:lnB>
                      <a:noFill/>
                    </a:lnB>
                  </a:tcPr>
                </a:tc>
                <a:tc>
                  <a:txBody>
                    <a:bodyPr/>
                    <a:lstStyle/>
                    <a:p>
                      <a:pPr algn="ctr" fontAlgn="ctr"/>
                      <a:r>
                        <a:rPr lang="es-CO" sz="1050" b="0" i="0" u="none" strike="noStrike">
                          <a:solidFill>
                            <a:srgbClr val="000000"/>
                          </a:solidFill>
                          <a:effectLst/>
                          <a:latin typeface="Calibri" panose="020F0502020204030204" pitchFamily="34" charset="0"/>
                        </a:rPr>
                        <a:t>QUEJA</a:t>
                      </a:r>
                    </a:p>
                  </a:txBody>
                  <a:tcPr marL="9525" marR="9525" marT="9525" marB="0" anchor="ctr">
                    <a:lnL>
                      <a:noFill/>
                    </a:lnL>
                    <a:lnR>
                      <a:noFill/>
                    </a:lnR>
                    <a:lnT>
                      <a:noFill/>
                    </a:lnT>
                    <a:lnB>
                      <a:noFill/>
                    </a:lnB>
                  </a:tcPr>
                </a:tc>
                <a:tc>
                  <a:txBody>
                    <a:bodyPr/>
                    <a:lstStyle/>
                    <a:p>
                      <a:pPr algn="ctr" fontAlgn="ctr"/>
                      <a:r>
                        <a:rPr lang="es-ES" sz="1050" b="0" i="0" u="none" strike="noStrike">
                          <a:solidFill>
                            <a:srgbClr val="000000"/>
                          </a:solidFill>
                          <a:effectLst/>
                          <a:latin typeface="Calibri" panose="020F0502020204030204" pitchFamily="34" charset="0"/>
                        </a:rPr>
                        <a:t>EL USUARIO SE QUEJA DEL TIEMPO DE ESPERA  PARA EL LLAMADO DEL TURNO DE LAS VENTNILLAS PARA FACTURAR ES MUY DEMORADO Y HAY ADULTOS MAYORES QUE NO PUEDEN ESPERAR TANTO</a:t>
                      </a:r>
                    </a:p>
                  </a:txBody>
                  <a:tcPr marL="9525" marR="9525" marT="9525" marB="0" anchor="ctr">
                    <a:lnL>
                      <a:noFill/>
                    </a:lnL>
                    <a:lnR>
                      <a:noFill/>
                    </a:lnR>
                    <a:lnT>
                      <a:noFill/>
                    </a:lnT>
                    <a:lnB>
                      <a:noFill/>
                    </a:lnB>
                  </a:tcPr>
                </a:tc>
                <a:tc>
                  <a:txBody>
                    <a:bodyPr/>
                    <a:lstStyle/>
                    <a:p>
                      <a:pPr algn="ctr" fontAlgn="ctr"/>
                      <a:r>
                        <a:rPr lang="es-CO" sz="1050" b="0" i="0" u="none" strike="noStrike">
                          <a:solidFill>
                            <a:srgbClr val="000000"/>
                          </a:solidFill>
                          <a:effectLst/>
                          <a:latin typeface="Calibri" panose="020F0502020204030204" pitchFamily="34" charset="0"/>
                        </a:rPr>
                        <a:t>FACTURACION</a:t>
                      </a:r>
                    </a:p>
                  </a:txBody>
                  <a:tcPr marL="9525" marR="9525" marT="9525" marB="0" anchor="ctr">
                    <a:lnL>
                      <a:noFill/>
                    </a:lnL>
                    <a:lnR>
                      <a:noFill/>
                    </a:lnR>
                    <a:lnT>
                      <a:noFill/>
                    </a:lnT>
                    <a:lnB>
                      <a:noFill/>
                    </a:lnB>
                  </a:tcPr>
                </a:tc>
                <a:tc>
                  <a:txBody>
                    <a:bodyPr/>
                    <a:lstStyle/>
                    <a:p>
                      <a:pPr algn="ctr" fontAlgn="ctr"/>
                      <a:r>
                        <a:rPr lang="es-CO" sz="1050" b="0" i="0" u="none" strike="noStrike" dirty="0">
                          <a:solidFill>
                            <a:srgbClr val="000000"/>
                          </a:solidFill>
                          <a:effectLst/>
                          <a:latin typeface="Calibri" panose="020F0502020204030204" pitchFamily="34" charset="0"/>
                        </a:rPr>
                        <a:t>MARTHA ARIZA</a:t>
                      </a:r>
                    </a:p>
                  </a:txBody>
                  <a:tcPr marL="9525" marR="9525" marT="9525" marB="0" anchor="ctr">
                    <a:lnL>
                      <a:noFill/>
                    </a:lnL>
                    <a:lnR>
                      <a:noFill/>
                    </a:lnR>
                    <a:lnT>
                      <a:noFill/>
                    </a:lnT>
                    <a:lnB>
                      <a:noFill/>
                    </a:lnB>
                  </a:tcPr>
                </a:tc>
                <a:extLst>
                  <a:ext uri="{0D108BD9-81ED-4DB2-BD59-A6C34878D82A}">
                    <a16:rowId xmlns:a16="http://schemas.microsoft.com/office/drawing/2014/main" val="3399021639"/>
                  </a:ext>
                </a:extLst>
              </a:tr>
            </a:tbl>
          </a:graphicData>
        </a:graphic>
      </p:graphicFrame>
    </p:spTree>
    <p:extLst>
      <p:ext uri="{BB962C8B-B14F-4D97-AF65-F5344CB8AC3E}">
        <p14:creationId xmlns:p14="http://schemas.microsoft.com/office/powerpoint/2010/main" val="69258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4413AD-CB25-4B86-A1C2-1094E2E262F2}"/>
              </a:ext>
            </a:extLst>
          </p:cNvPr>
          <p:cNvSpPr>
            <a:spLocks noGrp="1"/>
          </p:cNvSpPr>
          <p:nvPr>
            <p:ph type="ctrTitle"/>
          </p:nvPr>
        </p:nvSpPr>
        <p:spPr>
          <a:xfrm>
            <a:off x="2524241" y="385243"/>
            <a:ext cx="9144000" cy="613131"/>
          </a:xfrm>
        </p:spPr>
        <p:txBody>
          <a:bodyPr>
            <a:noAutofit/>
          </a:bodyPr>
          <a:lstStyle/>
          <a:p>
            <a:r>
              <a:rPr lang="es-CO" sz="4800" dirty="0"/>
              <a:t>PQRSF</a:t>
            </a:r>
          </a:p>
        </p:txBody>
      </p:sp>
      <p:graphicFrame>
        <p:nvGraphicFramePr>
          <p:cNvPr id="3" name="Tabla 2"/>
          <p:cNvGraphicFramePr>
            <a:graphicFrameLocks noGrp="1"/>
          </p:cNvGraphicFramePr>
          <p:nvPr>
            <p:extLst>
              <p:ext uri="{D42A27DB-BD31-4B8C-83A1-F6EECF244321}">
                <p14:modId xmlns:p14="http://schemas.microsoft.com/office/powerpoint/2010/main" val="1870615462"/>
              </p:ext>
            </p:extLst>
          </p:nvPr>
        </p:nvGraphicFramePr>
        <p:xfrm>
          <a:off x="2076995" y="1463041"/>
          <a:ext cx="8765176" cy="4754878"/>
        </p:xfrm>
        <a:graphic>
          <a:graphicData uri="http://schemas.openxmlformats.org/drawingml/2006/table">
            <a:tbl>
              <a:tblPr/>
              <a:tblGrid>
                <a:gridCol w="980719">
                  <a:extLst>
                    <a:ext uri="{9D8B030D-6E8A-4147-A177-3AD203B41FA5}">
                      <a16:colId xmlns:a16="http://schemas.microsoft.com/office/drawing/2014/main" val="3230779878"/>
                    </a:ext>
                  </a:extLst>
                </a:gridCol>
                <a:gridCol w="980719">
                  <a:extLst>
                    <a:ext uri="{9D8B030D-6E8A-4147-A177-3AD203B41FA5}">
                      <a16:colId xmlns:a16="http://schemas.microsoft.com/office/drawing/2014/main" val="1245931879"/>
                    </a:ext>
                  </a:extLst>
                </a:gridCol>
                <a:gridCol w="980719">
                  <a:extLst>
                    <a:ext uri="{9D8B030D-6E8A-4147-A177-3AD203B41FA5}">
                      <a16:colId xmlns:a16="http://schemas.microsoft.com/office/drawing/2014/main" val="1082694638"/>
                    </a:ext>
                  </a:extLst>
                </a:gridCol>
                <a:gridCol w="980719">
                  <a:extLst>
                    <a:ext uri="{9D8B030D-6E8A-4147-A177-3AD203B41FA5}">
                      <a16:colId xmlns:a16="http://schemas.microsoft.com/office/drawing/2014/main" val="607680096"/>
                    </a:ext>
                  </a:extLst>
                </a:gridCol>
                <a:gridCol w="2880862">
                  <a:extLst>
                    <a:ext uri="{9D8B030D-6E8A-4147-A177-3AD203B41FA5}">
                      <a16:colId xmlns:a16="http://schemas.microsoft.com/office/drawing/2014/main" val="2537199962"/>
                    </a:ext>
                  </a:extLst>
                </a:gridCol>
                <a:gridCol w="980719">
                  <a:extLst>
                    <a:ext uri="{9D8B030D-6E8A-4147-A177-3AD203B41FA5}">
                      <a16:colId xmlns:a16="http://schemas.microsoft.com/office/drawing/2014/main" val="873320585"/>
                    </a:ext>
                  </a:extLst>
                </a:gridCol>
                <a:gridCol w="980719">
                  <a:extLst>
                    <a:ext uri="{9D8B030D-6E8A-4147-A177-3AD203B41FA5}">
                      <a16:colId xmlns:a16="http://schemas.microsoft.com/office/drawing/2014/main" val="1986359863"/>
                    </a:ext>
                  </a:extLst>
                </a:gridCol>
              </a:tblGrid>
              <a:tr h="327922">
                <a:tc>
                  <a:txBody>
                    <a:bodyPr/>
                    <a:lstStyle/>
                    <a:p>
                      <a:pPr algn="ctr" fontAlgn="ctr"/>
                      <a:r>
                        <a:rPr lang="es-CO" sz="1000" b="0" i="0" u="none" strike="noStrike">
                          <a:solidFill>
                            <a:srgbClr val="000000"/>
                          </a:solidFill>
                          <a:effectLst/>
                          <a:latin typeface="Calibri" panose="020F0502020204030204" pitchFamily="34" charset="0"/>
                        </a:rPr>
                        <a:t>Buzones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4/03/2024</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CO" sz="1000" b="0" i="0" u="none" strike="noStrike">
                          <a:solidFill>
                            <a:srgbClr val="000000"/>
                          </a:solidFill>
                          <a:effectLst/>
                          <a:latin typeface="Calibri" panose="020F0502020204030204" pitchFamily="34" charset="0"/>
                        </a:rPr>
                        <a:t>COOSALUD</a:t>
                      </a:r>
                    </a:p>
                  </a:txBody>
                  <a:tcPr marL="9525" marR="9525" marT="9525" marB="0" anchor="ctr">
                    <a:lnL>
                      <a:noFill/>
                    </a:lnL>
                    <a:lnR>
                      <a:noFill/>
                    </a:lnR>
                    <a:lnT>
                      <a:noFill/>
                    </a:lnT>
                    <a:lnB>
                      <a:noFill/>
                    </a:lnB>
                  </a:tcPr>
                </a:tc>
                <a:tc>
                  <a:txBody>
                    <a:bodyPr/>
                    <a:lstStyle/>
                    <a:p>
                      <a:pPr algn="ctr" fontAlgn="ctr"/>
                      <a:r>
                        <a:rPr lang="es-CO" sz="1000" b="0" i="0" u="none" strike="noStrike">
                          <a:solidFill>
                            <a:srgbClr val="000000"/>
                          </a:solidFill>
                          <a:effectLst/>
                          <a:latin typeface="Calibri" panose="020F0502020204030204" pitchFamily="34" charset="0"/>
                        </a:rPr>
                        <a:t>QUEJA</a:t>
                      </a:r>
                    </a:p>
                  </a:txBody>
                  <a:tcPr marL="9525" marR="9525" marT="9525"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panose="020F0502020204030204" pitchFamily="34" charset="0"/>
                        </a:rPr>
                        <a:t>EL USUARIO SE QUEJA DE LA MALA ATENCION POR PARTE DEL DOCTOR ROBERT CASTILLO</a:t>
                      </a:r>
                    </a:p>
                  </a:txBody>
                  <a:tcPr marL="9525" marR="9525" marT="9525" marB="0" anchor="ctr">
                    <a:lnL>
                      <a:noFill/>
                    </a:lnL>
                    <a:lnR>
                      <a:noFill/>
                    </a:lnR>
                    <a:lnT>
                      <a:noFill/>
                    </a:lnT>
                    <a:lnB>
                      <a:noFill/>
                    </a:lnB>
                  </a:tcPr>
                </a:tc>
                <a:tc>
                  <a:txBody>
                    <a:bodyPr/>
                    <a:lstStyle/>
                    <a:p>
                      <a:pPr algn="ctr" fontAlgn="ctr"/>
                      <a:r>
                        <a:rPr lang="es-CO" sz="1000" b="0" i="0" u="none" strike="noStrike">
                          <a:solidFill>
                            <a:srgbClr val="000000"/>
                          </a:solidFill>
                          <a:effectLst/>
                          <a:latin typeface="Calibri" panose="020F0502020204030204" pitchFamily="34" charset="0"/>
                        </a:rPr>
                        <a:t>CONSULTA EXTERNA</a:t>
                      </a:r>
                    </a:p>
                  </a:txBody>
                  <a:tcPr marL="9525" marR="9525" marT="9525" marB="0" anchor="ctr">
                    <a:lnL>
                      <a:noFill/>
                    </a:lnL>
                    <a:lnR>
                      <a:noFill/>
                    </a:lnR>
                    <a:lnT>
                      <a:noFill/>
                    </a:lnT>
                    <a:lnB>
                      <a:noFill/>
                    </a:lnB>
                  </a:tcPr>
                </a:tc>
                <a:tc>
                  <a:txBody>
                    <a:bodyPr/>
                    <a:lstStyle/>
                    <a:p>
                      <a:pPr algn="ctr" fontAlgn="ctr"/>
                      <a:r>
                        <a:rPr lang="es-CO" sz="1000" b="0" i="0" u="none" strike="noStrike">
                          <a:solidFill>
                            <a:srgbClr val="000000"/>
                          </a:solidFill>
                          <a:effectLst/>
                          <a:latin typeface="Calibri" panose="020F0502020204030204" pitchFamily="34" charset="0"/>
                        </a:rPr>
                        <a:t>KARIN MILENA GAMBA</a:t>
                      </a:r>
                    </a:p>
                  </a:txBody>
                  <a:tcPr marL="9525" marR="9525" marT="9525" marB="0" anchor="ctr">
                    <a:lnL>
                      <a:noFill/>
                    </a:lnL>
                    <a:lnR>
                      <a:noFill/>
                    </a:lnR>
                    <a:lnT>
                      <a:noFill/>
                    </a:lnT>
                    <a:lnB>
                      <a:noFill/>
                    </a:lnB>
                  </a:tcPr>
                </a:tc>
                <a:extLst>
                  <a:ext uri="{0D108BD9-81ED-4DB2-BD59-A6C34878D82A}">
                    <a16:rowId xmlns:a16="http://schemas.microsoft.com/office/drawing/2014/main" val="125883772"/>
                  </a:ext>
                </a:extLst>
              </a:tr>
              <a:tr h="819806">
                <a:tc>
                  <a:txBody>
                    <a:bodyPr/>
                    <a:lstStyle/>
                    <a:p>
                      <a:pPr algn="ctr" fontAlgn="ctr"/>
                      <a:r>
                        <a:rPr lang="es-CO" sz="1000" b="0" i="0" u="none" strike="noStrike">
                          <a:solidFill>
                            <a:srgbClr val="000000"/>
                          </a:solidFill>
                          <a:effectLst/>
                          <a:latin typeface="Calibri" panose="020F0502020204030204" pitchFamily="34" charset="0"/>
                        </a:rPr>
                        <a:t>Buzones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4/03/2024</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s-CO"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s-CO" sz="1000" b="0" i="0" u="none" strike="noStrike">
                          <a:solidFill>
                            <a:srgbClr val="000000"/>
                          </a:solidFill>
                          <a:effectLst/>
                          <a:latin typeface="Calibri" panose="020F0502020204030204" pitchFamily="34" charset="0"/>
                        </a:rPr>
                        <a:t>QUEJA</a:t>
                      </a:r>
                    </a:p>
                  </a:txBody>
                  <a:tcPr marL="9525" marR="9525" marT="9525"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panose="020F0502020204030204" pitchFamily="34" charset="0"/>
                        </a:rPr>
                        <a:t>EL USUARIO SE QUEJA DEL MAL SERVICIO POR QUE NO CONTESTAN Y ADEMAS  NUNCA HAY AGENDA  Y CUANDO SE ACERCO A PEDIR CITA  AL HOSPITAL HAY MUCHA ESPERA Y EL CALOR QUE HACE EN LA SALA DE ESPERA ES TERRIBLE</a:t>
                      </a:r>
                    </a:p>
                  </a:txBody>
                  <a:tcPr marL="9525" marR="9525" marT="9525" marB="0" anchor="ctr">
                    <a:lnL>
                      <a:noFill/>
                    </a:lnL>
                    <a:lnR>
                      <a:noFill/>
                    </a:lnR>
                    <a:lnT>
                      <a:noFill/>
                    </a:lnT>
                    <a:lnB>
                      <a:noFill/>
                    </a:lnB>
                  </a:tcPr>
                </a:tc>
                <a:tc>
                  <a:txBody>
                    <a:bodyPr/>
                    <a:lstStyle/>
                    <a:p>
                      <a:pPr algn="ctr" fontAlgn="ctr"/>
                      <a:r>
                        <a:rPr lang="es-CO" sz="1000" b="0" i="0" u="none" strike="noStrike">
                          <a:solidFill>
                            <a:srgbClr val="000000"/>
                          </a:solidFill>
                          <a:effectLst/>
                          <a:latin typeface="Calibri" panose="020F0502020204030204" pitchFamily="34" charset="0"/>
                        </a:rPr>
                        <a:t>AGENDAMIEENTO Y RECURSOS FISICOS</a:t>
                      </a:r>
                    </a:p>
                  </a:txBody>
                  <a:tcPr marL="9525" marR="9525" marT="9525" marB="0" anchor="ctr">
                    <a:lnL>
                      <a:noFill/>
                    </a:lnL>
                    <a:lnR>
                      <a:noFill/>
                    </a:lnR>
                    <a:lnT>
                      <a:noFill/>
                    </a:lnT>
                    <a:lnB>
                      <a:noFill/>
                    </a:lnB>
                  </a:tcPr>
                </a:tc>
                <a:tc>
                  <a:txBody>
                    <a:bodyPr/>
                    <a:lstStyle/>
                    <a:p>
                      <a:pPr algn="ctr" fontAlgn="ctr"/>
                      <a:r>
                        <a:rPr lang="es-CO" sz="1000" b="0" i="0" u="none" strike="noStrike">
                          <a:solidFill>
                            <a:srgbClr val="000000"/>
                          </a:solidFill>
                          <a:effectLst/>
                          <a:latin typeface="Calibri" panose="020F0502020204030204" pitchFamily="34" charset="0"/>
                        </a:rPr>
                        <a:t>MARIA CAMI Y ESTRELLA MOLINA</a:t>
                      </a:r>
                    </a:p>
                  </a:txBody>
                  <a:tcPr marL="9525" marR="9525" marT="9525" marB="0" anchor="ctr">
                    <a:lnL>
                      <a:noFill/>
                    </a:lnL>
                    <a:lnR>
                      <a:noFill/>
                    </a:lnR>
                    <a:lnT>
                      <a:noFill/>
                    </a:lnT>
                    <a:lnB>
                      <a:noFill/>
                    </a:lnB>
                  </a:tcPr>
                </a:tc>
                <a:extLst>
                  <a:ext uri="{0D108BD9-81ED-4DB2-BD59-A6C34878D82A}">
                    <a16:rowId xmlns:a16="http://schemas.microsoft.com/office/drawing/2014/main" val="4157872967"/>
                  </a:ext>
                </a:extLst>
              </a:tr>
              <a:tr h="327922">
                <a:tc>
                  <a:txBody>
                    <a:bodyPr/>
                    <a:lstStyle/>
                    <a:p>
                      <a:pPr algn="ctr" fontAlgn="ctr"/>
                      <a:r>
                        <a:rPr lang="es-CO" sz="1000" b="0" i="0" u="none" strike="noStrike">
                          <a:solidFill>
                            <a:srgbClr val="000000"/>
                          </a:solidFill>
                          <a:effectLst/>
                          <a:latin typeface="Calibri" panose="020F0502020204030204" pitchFamily="34" charset="0"/>
                        </a:rPr>
                        <a:t>Buzones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4/03/2024</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CO" sz="1000" b="0" i="0" u="none" strike="noStrike">
                          <a:solidFill>
                            <a:srgbClr val="000000"/>
                          </a:solidFill>
                          <a:effectLst/>
                          <a:latin typeface="Calibri" panose="020F0502020204030204" pitchFamily="34" charset="0"/>
                        </a:rPr>
                        <a:t>FAMISANAR</a:t>
                      </a:r>
                    </a:p>
                  </a:txBody>
                  <a:tcPr marL="9525" marR="9525" marT="9525" marB="0" anchor="ctr">
                    <a:lnL>
                      <a:noFill/>
                    </a:lnL>
                    <a:lnR>
                      <a:noFill/>
                    </a:lnR>
                    <a:lnT>
                      <a:noFill/>
                    </a:lnT>
                    <a:lnB>
                      <a:noFill/>
                    </a:lnB>
                  </a:tcPr>
                </a:tc>
                <a:tc>
                  <a:txBody>
                    <a:bodyPr/>
                    <a:lstStyle/>
                    <a:p>
                      <a:pPr algn="ctr" fontAlgn="ctr"/>
                      <a:r>
                        <a:rPr lang="es-CO" sz="1000" b="0" i="0" u="none" strike="noStrike">
                          <a:solidFill>
                            <a:srgbClr val="000000"/>
                          </a:solidFill>
                          <a:effectLst/>
                          <a:latin typeface="Calibri" panose="020F0502020204030204" pitchFamily="34" charset="0"/>
                        </a:rPr>
                        <a:t>QUEJA</a:t>
                      </a:r>
                    </a:p>
                  </a:txBody>
                  <a:tcPr marL="9525" marR="9525" marT="9525"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panose="020F0502020204030204" pitchFamily="34" charset="0"/>
                        </a:rPr>
                        <a:t>EL USUARIO SE QUEJA  DEL TIEMPO DE ESPERA PARA FACTURAR  UNA CITA QUE TENIA</a:t>
                      </a:r>
                    </a:p>
                  </a:txBody>
                  <a:tcPr marL="9525" marR="9525" marT="9525" marB="0" anchor="ctr">
                    <a:lnL>
                      <a:noFill/>
                    </a:lnL>
                    <a:lnR>
                      <a:noFill/>
                    </a:lnR>
                    <a:lnT>
                      <a:noFill/>
                    </a:lnT>
                    <a:lnB>
                      <a:noFill/>
                    </a:lnB>
                  </a:tcPr>
                </a:tc>
                <a:tc>
                  <a:txBody>
                    <a:bodyPr/>
                    <a:lstStyle/>
                    <a:p>
                      <a:pPr algn="ctr" fontAlgn="ctr"/>
                      <a:r>
                        <a:rPr lang="es-CO" sz="1000" b="0" i="0" u="none" strike="noStrike">
                          <a:solidFill>
                            <a:srgbClr val="000000"/>
                          </a:solidFill>
                          <a:effectLst/>
                          <a:latin typeface="Calibri" panose="020F0502020204030204" pitchFamily="34" charset="0"/>
                        </a:rPr>
                        <a:t>FACTURACION</a:t>
                      </a:r>
                    </a:p>
                  </a:txBody>
                  <a:tcPr marL="9525" marR="9525" marT="9525" marB="0" anchor="ctr">
                    <a:lnL>
                      <a:noFill/>
                    </a:lnL>
                    <a:lnR>
                      <a:noFill/>
                    </a:lnR>
                    <a:lnT>
                      <a:noFill/>
                    </a:lnT>
                    <a:lnB>
                      <a:noFill/>
                    </a:lnB>
                  </a:tcPr>
                </a:tc>
                <a:tc>
                  <a:txBody>
                    <a:bodyPr/>
                    <a:lstStyle/>
                    <a:p>
                      <a:pPr algn="ctr" fontAlgn="ctr"/>
                      <a:r>
                        <a:rPr lang="es-CO" sz="1000" b="0" i="0" u="none" strike="noStrike">
                          <a:solidFill>
                            <a:srgbClr val="000000"/>
                          </a:solidFill>
                          <a:effectLst/>
                          <a:latin typeface="Calibri" panose="020F0502020204030204" pitchFamily="34" charset="0"/>
                        </a:rPr>
                        <a:t>MARTHA ARIZA</a:t>
                      </a:r>
                    </a:p>
                  </a:txBody>
                  <a:tcPr marL="9525" marR="9525" marT="9525" marB="0" anchor="ctr">
                    <a:lnL>
                      <a:noFill/>
                    </a:lnL>
                    <a:lnR>
                      <a:noFill/>
                    </a:lnR>
                    <a:lnT>
                      <a:noFill/>
                    </a:lnT>
                    <a:lnB>
                      <a:noFill/>
                    </a:lnB>
                  </a:tcPr>
                </a:tc>
                <a:extLst>
                  <a:ext uri="{0D108BD9-81ED-4DB2-BD59-A6C34878D82A}">
                    <a16:rowId xmlns:a16="http://schemas.microsoft.com/office/drawing/2014/main" val="1796811213"/>
                  </a:ext>
                </a:extLst>
              </a:tr>
              <a:tr h="491884">
                <a:tc>
                  <a:txBody>
                    <a:bodyPr/>
                    <a:lstStyle/>
                    <a:p>
                      <a:pPr algn="ctr" fontAlgn="ctr"/>
                      <a:r>
                        <a:rPr lang="es-CO" sz="1000" b="0" i="0" u="none" strike="noStrike">
                          <a:solidFill>
                            <a:srgbClr val="000000"/>
                          </a:solidFill>
                          <a:effectLst/>
                          <a:latin typeface="Calibri" panose="020F0502020204030204" pitchFamily="34" charset="0"/>
                        </a:rPr>
                        <a:t>Buzones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4/03/2024</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CO" sz="1000" b="0" i="0" u="none" strike="noStrike">
                          <a:solidFill>
                            <a:srgbClr val="000000"/>
                          </a:solidFill>
                          <a:effectLst/>
                          <a:latin typeface="Calibri" panose="020F0502020204030204" pitchFamily="34" charset="0"/>
                        </a:rPr>
                        <a:t>NUEVA EPS</a:t>
                      </a:r>
                    </a:p>
                  </a:txBody>
                  <a:tcPr marL="9525" marR="9525" marT="9525" marB="0" anchor="ctr">
                    <a:lnL>
                      <a:noFill/>
                    </a:lnL>
                    <a:lnR>
                      <a:noFill/>
                    </a:lnR>
                    <a:lnT>
                      <a:noFill/>
                    </a:lnT>
                    <a:lnB>
                      <a:noFill/>
                    </a:lnB>
                  </a:tcPr>
                </a:tc>
                <a:tc>
                  <a:txBody>
                    <a:bodyPr/>
                    <a:lstStyle/>
                    <a:p>
                      <a:pPr algn="ctr" fontAlgn="ctr"/>
                      <a:r>
                        <a:rPr lang="es-CO" sz="1000" b="0" i="0" u="none" strike="noStrike">
                          <a:solidFill>
                            <a:srgbClr val="000000"/>
                          </a:solidFill>
                          <a:effectLst/>
                          <a:latin typeface="Calibri" panose="020F0502020204030204" pitchFamily="34" charset="0"/>
                        </a:rPr>
                        <a:t>QUEJA</a:t>
                      </a:r>
                    </a:p>
                  </a:txBody>
                  <a:tcPr marL="9525" marR="9525" marT="9525"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panose="020F0502020204030204" pitchFamily="34" charset="0"/>
                        </a:rPr>
                        <a:t>EL USUARIO REFIERE QUE DESDE EL MES DE NOVIEMBRE ESTA SOLICITANDO UNA CONSULTA CON ORTOPEDIA Y QUE NO HAY AGENDA  </a:t>
                      </a:r>
                    </a:p>
                  </a:txBody>
                  <a:tcPr marL="9525" marR="9525" marT="9525" marB="0" anchor="ctr">
                    <a:lnL>
                      <a:noFill/>
                    </a:lnL>
                    <a:lnR>
                      <a:noFill/>
                    </a:lnR>
                    <a:lnT>
                      <a:noFill/>
                    </a:lnT>
                    <a:lnB>
                      <a:noFill/>
                    </a:lnB>
                  </a:tcPr>
                </a:tc>
                <a:tc>
                  <a:txBody>
                    <a:bodyPr/>
                    <a:lstStyle/>
                    <a:p>
                      <a:pPr algn="ctr" fontAlgn="ctr"/>
                      <a:r>
                        <a:rPr lang="es-CO" sz="1000" b="0" i="0" u="none" strike="noStrike">
                          <a:solidFill>
                            <a:srgbClr val="000000"/>
                          </a:solidFill>
                          <a:effectLst/>
                          <a:latin typeface="Calibri" panose="020F0502020204030204" pitchFamily="34" charset="0"/>
                        </a:rPr>
                        <a:t>AGENDAMIENTO</a:t>
                      </a:r>
                    </a:p>
                  </a:txBody>
                  <a:tcPr marL="9525" marR="9525" marT="9525" marB="0" anchor="ctr">
                    <a:lnL>
                      <a:noFill/>
                    </a:lnL>
                    <a:lnR>
                      <a:noFill/>
                    </a:lnR>
                    <a:lnT>
                      <a:noFill/>
                    </a:lnT>
                    <a:lnB>
                      <a:noFill/>
                    </a:lnB>
                  </a:tcPr>
                </a:tc>
                <a:tc>
                  <a:txBody>
                    <a:bodyPr/>
                    <a:lstStyle/>
                    <a:p>
                      <a:pPr algn="ctr" fontAlgn="ctr"/>
                      <a:r>
                        <a:rPr lang="es-CO" sz="1000" b="0" i="0" u="none" strike="noStrike">
                          <a:solidFill>
                            <a:srgbClr val="000000"/>
                          </a:solidFill>
                          <a:effectLst/>
                          <a:latin typeface="Calibri" panose="020F0502020204030204" pitchFamily="34" charset="0"/>
                        </a:rPr>
                        <a:t>MARIA CAMILA FAJARDO</a:t>
                      </a:r>
                    </a:p>
                  </a:txBody>
                  <a:tcPr marL="9525" marR="9525" marT="9525" marB="0" anchor="ctr">
                    <a:lnL>
                      <a:noFill/>
                    </a:lnL>
                    <a:lnR>
                      <a:noFill/>
                    </a:lnR>
                    <a:lnT>
                      <a:noFill/>
                    </a:lnT>
                    <a:lnB>
                      <a:noFill/>
                    </a:lnB>
                  </a:tcPr>
                </a:tc>
                <a:extLst>
                  <a:ext uri="{0D108BD9-81ED-4DB2-BD59-A6C34878D82A}">
                    <a16:rowId xmlns:a16="http://schemas.microsoft.com/office/drawing/2014/main" val="1526175052"/>
                  </a:ext>
                </a:extLst>
              </a:tr>
              <a:tr h="655846">
                <a:tc>
                  <a:txBody>
                    <a:bodyPr/>
                    <a:lstStyle/>
                    <a:p>
                      <a:pPr algn="ctr" fontAlgn="ctr"/>
                      <a:r>
                        <a:rPr lang="es-CO" sz="1000" b="0" i="0" u="none" strike="noStrike">
                          <a:solidFill>
                            <a:srgbClr val="000000"/>
                          </a:solidFill>
                          <a:effectLst/>
                          <a:latin typeface="Calibri" panose="020F0502020204030204" pitchFamily="34" charset="0"/>
                        </a:rPr>
                        <a:t>Buzones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4/03/2024</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s-CO"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s-CO" sz="1000" b="0" i="0" u="none" strike="noStrike">
                          <a:solidFill>
                            <a:srgbClr val="000000"/>
                          </a:solidFill>
                          <a:effectLst/>
                          <a:latin typeface="Calibri" panose="020F0502020204030204" pitchFamily="34" charset="0"/>
                        </a:rPr>
                        <a:t>FELICITACION</a:t>
                      </a:r>
                    </a:p>
                  </a:txBody>
                  <a:tcPr marL="9525" marR="9525" marT="9525"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panose="020F0502020204030204" pitchFamily="34" charset="0"/>
                        </a:rPr>
                        <a:t>LA PACIENTE Y FAMILIAR FELICITAN  AL DR. GUZMAN,FISOTERAPEUTA , AL EQUIPO  DE SALS DE CIRUGIAS Y HOSPITALIZACION  POR SU PROFESIONALISMO Y CALIDAD HUMANA</a:t>
                      </a:r>
                    </a:p>
                  </a:txBody>
                  <a:tcPr marL="9525" marR="9525" marT="9525" marB="0" anchor="ctr">
                    <a:lnL>
                      <a:noFill/>
                    </a:lnL>
                    <a:lnR>
                      <a:noFill/>
                    </a:lnR>
                    <a:lnT>
                      <a:noFill/>
                    </a:lnT>
                    <a:lnB>
                      <a:noFill/>
                    </a:lnB>
                  </a:tcPr>
                </a:tc>
                <a:tc>
                  <a:txBody>
                    <a:bodyPr/>
                    <a:lstStyle/>
                    <a:p>
                      <a:pPr algn="ctr" fontAlgn="ctr"/>
                      <a:r>
                        <a:rPr lang="es-CO" sz="1000" b="0" i="0" u="none" strike="noStrike">
                          <a:solidFill>
                            <a:srgbClr val="000000"/>
                          </a:solidFill>
                          <a:effectLst/>
                          <a:latin typeface="Calibri" panose="020F0502020204030204" pitchFamily="34" charset="0"/>
                        </a:rPr>
                        <a:t>HSOPITAL REGIONAL DE MONIQUIRA</a:t>
                      </a:r>
                    </a:p>
                  </a:txBody>
                  <a:tcPr marL="9525" marR="9525" marT="9525" marB="0" anchor="ctr">
                    <a:lnL>
                      <a:noFill/>
                    </a:lnL>
                    <a:lnR>
                      <a:noFill/>
                    </a:lnR>
                    <a:lnT>
                      <a:noFill/>
                    </a:lnT>
                    <a:lnB>
                      <a:noFill/>
                    </a:lnB>
                  </a:tcPr>
                </a:tc>
                <a:tc>
                  <a:txBody>
                    <a:bodyPr/>
                    <a:lstStyle/>
                    <a:p>
                      <a:pPr algn="ctr" fontAlgn="ctr"/>
                      <a:endParaRPr lang="es-CO"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044195892"/>
                  </a:ext>
                </a:extLst>
              </a:tr>
              <a:tr h="491884">
                <a:tc>
                  <a:txBody>
                    <a:bodyPr/>
                    <a:lstStyle/>
                    <a:p>
                      <a:pPr algn="ctr" fontAlgn="ctr"/>
                      <a:r>
                        <a:rPr lang="es-CO" sz="1000" b="0" i="0" u="none" strike="noStrike">
                          <a:solidFill>
                            <a:srgbClr val="000000"/>
                          </a:solidFill>
                          <a:effectLst/>
                          <a:latin typeface="Calibri" panose="020F0502020204030204" pitchFamily="34" charset="0"/>
                        </a:rPr>
                        <a:t>Buzones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4/03/2024</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s-CO"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s-CO" sz="1000" b="0" i="0" u="none" strike="noStrike">
                          <a:solidFill>
                            <a:srgbClr val="000000"/>
                          </a:solidFill>
                          <a:effectLst/>
                          <a:latin typeface="Calibri" panose="020F0502020204030204" pitchFamily="34" charset="0"/>
                        </a:rPr>
                        <a:t>QUEJA</a:t>
                      </a:r>
                    </a:p>
                  </a:txBody>
                  <a:tcPr marL="9525" marR="9525" marT="9525"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panose="020F0502020204030204" pitchFamily="34" charset="0"/>
                        </a:rPr>
                        <a:t>EL PACIENTE REFIERE QUE LA DRA PAOLA DERMATOLOGA NO EXAMINA BIEN Y QUE CADA RATO MIRA EL RELOJ</a:t>
                      </a:r>
                    </a:p>
                  </a:txBody>
                  <a:tcPr marL="9525" marR="9525" marT="9525" marB="0" anchor="ctr">
                    <a:lnL>
                      <a:noFill/>
                    </a:lnL>
                    <a:lnR>
                      <a:noFill/>
                    </a:lnR>
                    <a:lnT>
                      <a:noFill/>
                    </a:lnT>
                    <a:lnB>
                      <a:noFill/>
                    </a:lnB>
                  </a:tcPr>
                </a:tc>
                <a:tc>
                  <a:txBody>
                    <a:bodyPr/>
                    <a:lstStyle/>
                    <a:p>
                      <a:pPr algn="ctr" fontAlgn="ctr"/>
                      <a:r>
                        <a:rPr lang="es-CO" sz="1000" b="0" i="0" u="none" strike="noStrike">
                          <a:solidFill>
                            <a:srgbClr val="000000"/>
                          </a:solidFill>
                          <a:effectLst/>
                          <a:latin typeface="Calibri" panose="020F0502020204030204" pitchFamily="34" charset="0"/>
                        </a:rPr>
                        <a:t>CONSULTA EXTERNA</a:t>
                      </a:r>
                    </a:p>
                  </a:txBody>
                  <a:tcPr marL="9525" marR="9525" marT="9525" marB="0" anchor="ctr">
                    <a:lnL>
                      <a:noFill/>
                    </a:lnL>
                    <a:lnR>
                      <a:noFill/>
                    </a:lnR>
                    <a:lnT>
                      <a:noFill/>
                    </a:lnT>
                    <a:lnB>
                      <a:noFill/>
                    </a:lnB>
                  </a:tcPr>
                </a:tc>
                <a:tc>
                  <a:txBody>
                    <a:bodyPr/>
                    <a:lstStyle/>
                    <a:p>
                      <a:pPr algn="ctr" fontAlgn="ctr"/>
                      <a:r>
                        <a:rPr lang="es-CO" sz="1000" b="0" i="0" u="none" strike="noStrike">
                          <a:solidFill>
                            <a:srgbClr val="000000"/>
                          </a:solidFill>
                          <a:effectLst/>
                          <a:latin typeface="Calibri" panose="020F0502020204030204" pitchFamily="34" charset="0"/>
                        </a:rPr>
                        <a:t>KARIN MILENA GAMBA</a:t>
                      </a:r>
                    </a:p>
                  </a:txBody>
                  <a:tcPr marL="9525" marR="9525" marT="9525" marB="0" anchor="ctr">
                    <a:lnL>
                      <a:noFill/>
                    </a:lnL>
                    <a:lnR>
                      <a:noFill/>
                    </a:lnR>
                    <a:lnT>
                      <a:noFill/>
                    </a:lnT>
                    <a:lnB>
                      <a:noFill/>
                    </a:lnB>
                  </a:tcPr>
                </a:tc>
                <a:extLst>
                  <a:ext uri="{0D108BD9-81ED-4DB2-BD59-A6C34878D82A}">
                    <a16:rowId xmlns:a16="http://schemas.microsoft.com/office/drawing/2014/main" val="2272946040"/>
                  </a:ext>
                </a:extLst>
              </a:tr>
              <a:tr h="491884">
                <a:tc>
                  <a:txBody>
                    <a:bodyPr/>
                    <a:lstStyle/>
                    <a:p>
                      <a:pPr algn="ctr" fontAlgn="ctr"/>
                      <a:r>
                        <a:rPr lang="es-CO" sz="1000" b="0" i="0" u="none" strike="noStrike">
                          <a:solidFill>
                            <a:srgbClr val="000000"/>
                          </a:solidFill>
                          <a:effectLst/>
                          <a:latin typeface="Calibri" panose="020F0502020204030204" pitchFamily="34" charset="0"/>
                        </a:rPr>
                        <a:t>Buzones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4/03/2024</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CO" sz="1000" b="0" i="0" u="none" strike="noStrike">
                          <a:solidFill>
                            <a:srgbClr val="000000"/>
                          </a:solidFill>
                          <a:effectLst/>
                          <a:latin typeface="Calibri" panose="020F0502020204030204" pitchFamily="34" charset="0"/>
                        </a:rPr>
                        <a:t>FAMISANAR</a:t>
                      </a:r>
                    </a:p>
                  </a:txBody>
                  <a:tcPr marL="9525" marR="9525" marT="9525" marB="0" anchor="ctr">
                    <a:lnL>
                      <a:noFill/>
                    </a:lnL>
                    <a:lnR>
                      <a:noFill/>
                    </a:lnR>
                    <a:lnT>
                      <a:noFill/>
                    </a:lnT>
                    <a:lnB>
                      <a:noFill/>
                    </a:lnB>
                  </a:tcPr>
                </a:tc>
                <a:tc>
                  <a:txBody>
                    <a:bodyPr/>
                    <a:lstStyle/>
                    <a:p>
                      <a:pPr algn="ctr" fontAlgn="ctr"/>
                      <a:r>
                        <a:rPr lang="es-CO" sz="1000" b="0" i="0" u="none" strike="noStrike">
                          <a:solidFill>
                            <a:srgbClr val="000000"/>
                          </a:solidFill>
                          <a:effectLst/>
                          <a:latin typeface="Calibri" panose="020F0502020204030204" pitchFamily="34" charset="0"/>
                        </a:rPr>
                        <a:t>QUEJA</a:t>
                      </a:r>
                    </a:p>
                  </a:txBody>
                  <a:tcPr marL="9525" marR="9525" marT="9525" marB="0" anchor="ctr">
                    <a:lnL>
                      <a:noFill/>
                    </a:lnL>
                    <a:lnR>
                      <a:noFill/>
                    </a:lnR>
                    <a:lnT>
                      <a:noFill/>
                    </a:lnT>
                    <a:lnB>
                      <a:noFill/>
                    </a:lnB>
                  </a:tcPr>
                </a:tc>
                <a:tc>
                  <a:txBody>
                    <a:bodyPr/>
                    <a:lstStyle/>
                    <a:p>
                      <a:pPr algn="ctr" fontAlgn="ctr"/>
                      <a:r>
                        <a:rPr lang="es-ES" sz="1000" b="0" i="0" u="none" strike="noStrike" dirty="0">
                          <a:solidFill>
                            <a:srgbClr val="000000"/>
                          </a:solidFill>
                          <a:effectLst/>
                          <a:latin typeface="Calibri" panose="020F0502020204030204" pitchFamily="34" charset="0"/>
                        </a:rPr>
                        <a:t>EL USUARIO SE QUEJA DE LA MALA ATENCION POR PARTE DE LA FUNSIONARIO  JULIANA MOTTA MUY GROSERA </a:t>
                      </a:r>
                    </a:p>
                  </a:txBody>
                  <a:tcPr marL="9525" marR="9525" marT="9525" marB="0" anchor="ctr">
                    <a:lnL>
                      <a:noFill/>
                    </a:lnL>
                    <a:lnR>
                      <a:noFill/>
                    </a:lnR>
                    <a:lnT>
                      <a:noFill/>
                    </a:lnT>
                    <a:lnB>
                      <a:noFill/>
                    </a:lnB>
                  </a:tcPr>
                </a:tc>
                <a:tc>
                  <a:txBody>
                    <a:bodyPr/>
                    <a:lstStyle/>
                    <a:p>
                      <a:pPr algn="ctr" fontAlgn="ctr"/>
                      <a:r>
                        <a:rPr lang="es-CO" sz="1000" b="0" i="0" u="none" strike="noStrike">
                          <a:solidFill>
                            <a:srgbClr val="000000"/>
                          </a:solidFill>
                          <a:effectLst/>
                          <a:latin typeface="Calibri" panose="020F0502020204030204" pitchFamily="34" charset="0"/>
                        </a:rPr>
                        <a:t>FACTURACION</a:t>
                      </a:r>
                    </a:p>
                  </a:txBody>
                  <a:tcPr marL="9525" marR="9525" marT="9525" marB="0" anchor="ctr">
                    <a:lnL>
                      <a:noFill/>
                    </a:lnL>
                    <a:lnR>
                      <a:noFill/>
                    </a:lnR>
                    <a:lnT>
                      <a:noFill/>
                    </a:lnT>
                    <a:lnB>
                      <a:noFill/>
                    </a:lnB>
                  </a:tcPr>
                </a:tc>
                <a:tc>
                  <a:txBody>
                    <a:bodyPr/>
                    <a:lstStyle/>
                    <a:p>
                      <a:pPr algn="ctr" fontAlgn="ctr"/>
                      <a:r>
                        <a:rPr lang="es-CO" sz="1000" b="0" i="0" u="none" strike="noStrike">
                          <a:solidFill>
                            <a:srgbClr val="000000"/>
                          </a:solidFill>
                          <a:effectLst/>
                          <a:latin typeface="Calibri" panose="020F0502020204030204" pitchFamily="34" charset="0"/>
                        </a:rPr>
                        <a:t>MARTHA ARIZA</a:t>
                      </a:r>
                    </a:p>
                  </a:txBody>
                  <a:tcPr marL="9525" marR="9525" marT="9525" marB="0" anchor="ctr">
                    <a:lnL>
                      <a:noFill/>
                    </a:lnL>
                    <a:lnR>
                      <a:noFill/>
                    </a:lnR>
                    <a:lnT>
                      <a:noFill/>
                    </a:lnT>
                    <a:lnB>
                      <a:noFill/>
                    </a:lnB>
                  </a:tcPr>
                </a:tc>
                <a:extLst>
                  <a:ext uri="{0D108BD9-81ED-4DB2-BD59-A6C34878D82A}">
                    <a16:rowId xmlns:a16="http://schemas.microsoft.com/office/drawing/2014/main" val="4234760074"/>
                  </a:ext>
                </a:extLst>
              </a:tr>
              <a:tr h="1147730">
                <a:tc>
                  <a:txBody>
                    <a:bodyPr/>
                    <a:lstStyle/>
                    <a:p>
                      <a:pPr algn="ctr" fontAlgn="ctr"/>
                      <a:r>
                        <a:rPr lang="es-CO" sz="1000" b="0" i="0" u="none" strike="noStrike">
                          <a:solidFill>
                            <a:srgbClr val="000000"/>
                          </a:solidFill>
                          <a:effectLst/>
                          <a:latin typeface="Calibri" panose="020F0502020204030204" pitchFamily="34" charset="0"/>
                        </a:rPr>
                        <a:t>Buuzones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4/03/2024</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CO" sz="1000" b="0" i="0" u="none" strike="noStrike">
                          <a:solidFill>
                            <a:srgbClr val="000000"/>
                          </a:solidFill>
                          <a:effectLst/>
                          <a:latin typeface="Calibri" panose="020F0502020204030204" pitchFamily="34" charset="0"/>
                        </a:rPr>
                        <a:t>NUEVA EPS </a:t>
                      </a:r>
                    </a:p>
                  </a:txBody>
                  <a:tcPr marL="9525" marR="9525" marT="9525" marB="0" anchor="ctr">
                    <a:lnL>
                      <a:noFill/>
                    </a:lnL>
                    <a:lnR>
                      <a:noFill/>
                    </a:lnR>
                    <a:lnT>
                      <a:noFill/>
                    </a:lnT>
                    <a:lnB>
                      <a:noFill/>
                    </a:lnB>
                  </a:tcPr>
                </a:tc>
                <a:tc>
                  <a:txBody>
                    <a:bodyPr/>
                    <a:lstStyle/>
                    <a:p>
                      <a:pPr algn="ctr" fontAlgn="ctr"/>
                      <a:r>
                        <a:rPr lang="es-CO" sz="1000" b="0" i="0" u="none" strike="noStrike">
                          <a:solidFill>
                            <a:srgbClr val="000000"/>
                          </a:solidFill>
                          <a:effectLst/>
                          <a:latin typeface="Calibri" panose="020F0502020204030204" pitchFamily="34" charset="0"/>
                        </a:rPr>
                        <a:t>QUEJA</a:t>
                      </a:r>
                    </a:p>
                  </a:txBody>
                  <a:tcPr marL="9525" marR="9525" marT="9525"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panose="020F0502020204030204" pitchFamily="34" charset="0"/>
                        </a:rPr>
                        <a:t>EL USUARIO SE QUEJA DE LA MALA PRACTICA POR QUE A LA PACIENTE  SOFIA LE REALIZARON UN PROCEDIMIENTO DE DOPPLER VENOSO Y SOLO LE ORDENARON LA SALIDA SIN NINGUN TRATAMIENTO PARA EL DOLOR CUANDO ESTABAN LLEGANDO A LA CASA LOS LLAMARON PARA DEVOLVERSE POR UN MEDICAMENTO</a:t>
                      </a:r>
                    </a:p>
                  </a:txBody>
                  <a:tcPr marL="9525" marR="9525" marT="9525" marB="0" anchor="ctr">
                    <a:lnL>
                      <a:noFill/>
                    </a:lnL>
                    <a:lnR>
                      <a:noFill/>
                    </a:lnR>
                    <a:lnT>
                      <a:noFill/>
                    </a:lnT>
                    <a:lnB>
                      <a:noFill/>
                    </a:lnB>
                  </a:tcPr>
                </a:tc>
                <a:tc>
                  <a:txBody>
                    <a:bodyPr/>
                    <a:lstStyle/>
                    <a:p>
                      <a:pPr algn="ctr" fontAlgn="ctr"/>
                      <a:r>
                        <a:rPr lang="es-CO" sz="1000" b="0" i="0" u="none" strike="noStrike">
                          <a:solidFill>
                            <a:srgbClr val="000000"/>
                          </a:solidFill>
                          <a:effectLst/>
                          <a:latin typeface="Calibri" panose="020F0502020204030204" pitchFamily="34" charset="0"/>
                        </a:rPr>
                        <a:t>URGENCIAS</a:t>
                      </a:r>
                    </a:p>
                  </a:txBody>
                  <a:tcPr marL="9525" marR="9525" marT="9525" marB="0" anchor="ctr">
                    <a:lnL>
                      <a:noFill/>
                    </a:lnL>
                    <a:lnR>
                      <a:noFill/>
                    </a:lnR>
                    <a:lnT>
                      <a:noFill/>
                    </a:lnT>
                    <a:lnB>
                      <a:noFill/>
                    </a:lnB>
                  </a:tcPr>
                </a:tc>
                <a:tc>
                  <a:txBody>
                    <a:bodyPr/>
                    <a:lstStyle/>
                    <a:p>
                      <a:pPr algn="ctr" fontAlgn="ctr"/>
                      <a:r>
                        <a:rPr lang="es-CO" sz="1000" b="0" i="0" u="none" strike="noStrike" dirty="0">
                          <a:solidFill>
                            <a:srgbClr val="000000"/>
                          </a:solidFill>
                          <a:effectLst/>
                          <a:latin typeface="Calibri" panose="020F0502020204030204" pitchFamily="34" charset="0"/>
                        </a:rPr>
                        <a:t>KARIN MILENA GAMBA</a:t>
                      </a:r>
                    </a:p>
                  </a:txBody>
                  <a:tcPr marL="9525" marR="9525" marT="9525" marB="0" anchor="ctr">
                    <a:lnL>
                      <a:noFill/>
                    </a:lnL>
                    <a:lnR>
                      <a:noFill/>
                    </a:lnR>
                    <a:lnT>
                      <a:noFill/>
                    </a:lnT>
                    <a:lnB>
                      <a:noFill/>
                    </a:lnB>
                  </a:tcPr>
                </a:tc>
                <a:extLst>
                  <a:ext uri="{0D108BD9-81ED-4DB2-BD59-A6C34878D82A}">
                    <a16:rowId xmlns:a16="http://schemas.microsoft.com/office/drawing/2014/main" val="2374668869"/>
                  </a:ext>
                </a:extLst>
              </a:tr>
            </a:tbl>
          </a:graphicData>
        </a:graphic>
      </p:graphicFrame>
    </p:spTree>
    <p:extLst>
      <p:ext uri="{BB962C8B-B14F-4D97-AF65-F5344CB8AC3E}">
        <p14:creationId xmlns:p14="http://schemas.microsoft.com/office/powerpoint/2010/main" val="3240926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4413AD-CB25-4B86-A1C2-1094E2E262F2}"/>
              </a:ext>
            </a:extLst>
          </p:cNvPr>
          <p:cNvSpPr>
            <a:spLocks noGrp="1"/>
          </p:cNvSpPr>
          <p:nvPr>
            <p:ph type="ctrTitle"/>
          </p:nvPr>
        </p:nvSpPr>
        <p:spPr>
          <a:xfrm>
            <a:off x="2524241" y="385243"/>
            <a:ext cx="9144000" cy="613131"/>
          </a:xfrm>
        </p:spPr>
        <p:txBody>
          <a:bodyPr>
            <a:noAutofit/>
          </a:bodyPr>
          <a:lstStyle/>
          <a:p>
            <a:r>
              <a:rPr lang="es-CO" sz="4800" dirty="0"/>
              <a:t>PQRSF</a:t>
            </a:r>
          </a:p>
        </p:txBody>
      </p:sp>
      <p:graphicFrame>
        <p:nvGraphicFramePr>
          <p:cNvPr id="4" name="Tabla 3"/>
          <p:cNvGraphicFramePr>
            <a:graphicFrameLocks noGrp="1"/>
          </p:cNvGraphicFramePr>
          <p:nvPr>
            <p:extLst>
              <p:ext uri="{D42A27DB-BD31-4B8C-83A1-F6EECF244321}">
                <p14:modId xmlns:p14="http://schemas.microsoft.com/office/powerpoint/2010/main" val="1271929076"/>
              </p:ext>
            </p:extLst>
          </p:nvPr>
        </p:nvGraphicFramePr>
        <p:xfrm>
          <a:off x="1449977" y="1854926"/>
          <a:ext cx="9248504" cy="4415246"/>
        </p:xfrm>
        <a:graphic>
          <a:graphicData uri="http://schemas.openxmlformats.org/drawingml/2006/table">
            <a:tbl>
              <a:tblPr/>
              <a:tblGrid>
                <a:gridCol w="1034798">
                  <a:extLst>
                    <a:ext uri="{9D8B030D-6E8A-4147-A177-3AD203B41FA5}">
                      <a16:colId xmlns:a16="http://schemas.microsoft.com/office/drawing/2014/main" val="4348985"/>
                    </a:ext>
                  </a:extLst>
                </a:gridCol>
                <a:gridCol w="1034798">
                  <a:extLst>
                    <a:ext uri="{9D8B030D-6E8A-4147-A177-3AD203B41FA5}">
                      <a16:colId xmlns:a16="http://schemas.microsoft.com/office/drawing/2014/main" val="3910838873"/>
                    </a:ext>
                  </a:extLst>
                </a:gridCol>
                <a:gridCol w="1034798">
                  <a:extLst>
                    <a:ext uri="{9D8B030D-6E8A-4147-A177-3AD203B41FA5}">
                      <a16:colId xmlns:a16="http://schemas.microsoft.com/office/drawing/2014/main" val="58520471"/>
                    </a:ext>
                  </a:extLst>
                </a:gridCol>
                <a:gridCol w="1034798">
                  <a:extLst>
                    <a:ext uri="{9D8B030D-6E8A-4147-A177-3AD203B41FA5}">
                      <a16:colId xmlns:a16="http://schemas.microsoft.com/office/drawing/2014/main" val="3668832942"/>
                    </a:ext>
                  </a:extLst>
                </a:gridCol>
                <a:gridCol w="3039716">
                  <a:extLst>
                    <a:ext uri="{9D8B030D-6E8A-4147-A177-3AD203B41FA5}">
                      <a16:colId xmlns:a16="http://schemas.microsoft.com/office/drawing/2014/main" val="23701447"/>
                    </a:ext>
                  </a:extLst>
                </a:gridCol>
                <a:gridCol w="1034798">
                  <a:extLst>
                    <a:ext uri="{9D8B030D-6E8A-4147-A177-3AD203B41FA5}">
                      <a16:colId xmlns:a16="http://schemas.microsoft.com/office/drawing/2014/main" val="4089706188"/>
                    </a:ext>
                  </a:extLst>
                </a:gridCol>
                <a:gridCol w="1034798">
                  <a:extLst>
                    <a:ext uri="{9D8B030D-6E8A-4147-A177-3AD203B41FA5}">
                      <a16:colId xmlns:a16="http://schemas.microsoft.com/office/drawing/2014/main" val="1971828198"/>
                    </a:ext>
                  </a:extLst>
                </a:gridCol>
              </a:tblGrid>
              <a:tr h="1471748">
                <a:tc>
                  <a:txBody>
                    <a:bodyPr/>
                    <a:lstStyle/>
                    <a:p>
                      <a:pPr algn="ctr" fontAlgn="ctr"/>
                      <a:r>
                        <a:rPr lang="es-CO" sz="1000" b="0" i="0" u="none" strike="noStrike">
                          <a:solidFill>
                            <a:srgbClr val="000000"/>
                          </a:solidFill>
                          <a:effectLst/>
                          <a:latin typeface="Calibri" panose="020F0502020204030204" pitchFamily="34" charset="0"/>
                        </a:rPr>
                        <a:t>Buzones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4/03/2024</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s-CO" sz="10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s-CO" sz="1000" b="0" i="0" u="none" strike="noStrike">
                          <a:solidFill>
                            <a:srgbClr val="000000"/>
                          </a:solidFill>
                          <a:effectLst/>
                          <a:latin typeface="Calibri" panose="020F0502020204030204" pitchFamily="34" charset="0"/>
                        </a:rPr>
                        <a:t>QUEJA</a:t>
                      </a:r>
                    </a:p>
                  </a:txBody>
                  <a:tcPr marL="9525" marR="9525" marT="9525" marB="0" anchor="ctr">
                    <a:lnL>
                      <a:noFill/>
                    </a:lnL>
                    <a:lnR>
                      <a:noFill/>
                    </a:lnR>
                    <a:lnT>
                      <a:noFill/>
                    </a:lnT>
                    <a:lnB>
                      <a:noFill/>
                    </a:lnB>
                  </a:tcPr>
                </a:tc>
                <a:tc>
                  <a:txBody>
                    <a:bodyPr/>
                    <a:lstStyle/>
                    <a:p>
                      <a:pPr algn="ctr" fontAlgn="ctr"/>
                      <a:r>
                        <a:rPr lang="es-ES" sz="1000" b="0" i="0" u="none" strike="noStrike" dirty="0">
                          <a:solidFill>
                            <a:srgbClr val="000000"/>
                          </a:solidFill>
                          <a:effectLst/>
                          <a:latin typeface="Calibri" panose="020F0502020204030204" pitchFamily="34" charset="0"/>
                        </a:rPr>
                        <a:t>EL USUARIO SE QUEJA DE LA MALA ATENCION EN EL SERVICIO DE UCI PUES EL PACIENTE  PIDIO AYUDA PARA QUE LE CAMBIARAN EL PAÑAL SIN TENER RESPUESTA POR PARTE DEL SERVICIO DE ENFERMERIA  ENCONTRANDOLO EL FAMILIAR EN CONDICIONES INHUMANAS</a:t>
                      </a:r>
                    </a:p>
                  </a:txBody>
                  <a:tcPr marL="9525" marR="9525" marT="9525" marB="0" anchor="ctr">
                    <a:lnL>
                      <a:noFill/>
                    </a:lnL>
                    <a:lnR>
                      <a:noFill/>
                    </a:lnR>
                    <a:lnT>
                      <a:noFill/>
                    </a:lnT>
                    <a:lnB>
                      <a:noFill/>
                    </a:lnB>
                  </a:tcPr>
                </a:tc>
                <a:tc>
                  <a:txBody>
                    <a:bodyPr/>
                    <a:lstStyle/>
                    <a:p>
                      <a:pPr algn="ctr" fontAlgn="ctr"/>
                      <a:r>
                        <a:rPr lang="es-CO" sz="1000" b="0" i="0" u="none" strike="noStrike">
                          <a:solidFill>
                            <a:srgbClr val="000000"/>
                          </a:solidFill>
                          <a:effectLst/>
                          <a:latin typeface="Calibri" panose="020F0502020204030204" pitchFamily="34" charset="0"/>
                        </a:rPr>
                        <a:t>UCI</a:t>
                      </a:r>
                    </a:p>
                  </a:txBody>
                  <a:tcPr marL="9525" marR="9525" marT="9525" marB="0" anchor="ctr">
                    <a:lnL>
                      <a:noFill/>
                    </a:lnL>
                    <a:lnR>
                      <a:noFill/>
                    </a:lnR>
                    <a:lnT>
                      <a:noFill/>
                    </a:lnT>
                    <a:lnB>
                      <a:noFill/>
                    </a:lnB>
                  </a:tcPr>
                </a:tc>
                <a:tc>
                  <a:txBody>
                    <a:bodyPr/>
                    <a:lstStyle/>
                    <a:p>
                      <a:pPr algn="ctr" fontAlgn="ctr"/>
                      <a:r>
                        <a:rPr lang="es-CO" sz="1000" b="0" i="0" u="none" strike="noStrike">
                          <a:solidFill>
                            <a:srgbClr val="000000"/>
                          </a:solidFill>
                          <a:effectLst/>
                          <a:latin typeface="Calibri" panose="020F0502020204030204" pitchFamily="34" charset="0"/>
                        </a:rPr>
                        <a:t>LAURA CAMILA MARTINEZ</a:t>
                      </a:r>
                    </a:p>
                  </a:txBody>
                  <a:tcPr marL="9525" marR="9525" marT="9525" marB="0" anchor="ctr">
                    <a:lnL>
                      <a:noFill/>
                    </a:lnL>
                    <a:lnR>
                      <a:noFill/>
                    </a:lnR>
                    <a:lnT>
                      <a:noFill/>
                    </a:lnT>
                    <a:lnB>
                      <a:noFill/>
                    </a:lnB>
                  </a:tcPr>
                </a:tc>
                <a:extLst>
                  <a:ext uri="{0D108BD9-81ED-4DB2-BD59-A6C34878D82A}">
                    <a16:rowId xmlns:a16="http://schemas.microsoft.com/office/drawing/2014/main" val="2915510682"/>
                  </a:ext>
                </a:extLst>
              </a:tr>
              <a:tr h="981166">
                <a:tc>
                  <a:txBody>
                    <a:bodyPr/>
                    <a:lstStyle/>
                    <a:p>
                      <a:pPr algn="ctr" fontAlgn="ctr"/>
                      <a:r>
                        <a:rPr lang="es-CO" sz="1000" b="0" i="0" u="none" strike="noStrike">
                          <a:solidFill>
                            <a:srgbClr val="000000"/>
                          </a:solidFill>
                          <a:effectLst/>
                          <a:latin typeface="Calibri" panose="020F0502020204030204" pitchFamily="34" charset="0"/>
                        </a:rPr>
                        <a:t>Buzones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8/03/2024</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CO" sz="1000" b="0" i="0" u="none" strike="noStrike">
                          <a:solidFill>
                            <a:srgbClr val="000000"/>
                          </a:solidFill>
                          <a:effectLst/>
                          <a:latin typeface="Calibri" panose="020F0502020204030204" pitchFamily="34" charset="0"/>
                        </a:rPr>
                        <a:t>FAMISANAR</a:t>
                      </a:r>
                    </a:p>
                  </a:txBody>
                  <a:tcPr marL="9525" marR="9525" marT="9525" marB="0" anchor="ctr">
                    <a:lnL>
                      <a:noFill/>
                    </a:lnL>
                    <a:lnR>
                      <a:noFill/>
                    </a:lnR>
                    <a:lnT>
                      <a:noFill/>
                    </a:lnT>
                    <a:lnB>
                      <a:noFill/>
                    </a:lnB>
                  </a:tcPr>
                </a:tc>
                <a:tc>
                  <a:txBody>
                    <a:bodyPr/>
                    <a:lstStyle/>
                    <a:p>
                      <a:pPr algn="ctr" fontAlgn="ctr"/>
                      <a:r>
                        <a:rPr lang="es-CO" sz="1000" b="0" i="0" u="none" strike="noStrike">
                          <a:solidFill>
                            <a:srgbClr val="000000"/>
                          </a:solidFill>
                          <a:effectLst/>
                          <a:latin typeface="Calibri" panose="020F0502020204030204" pitchFamily="34" charset="0"/>
                        </a:rPr>
                        <a:t>QUEJA</a:t>
                      </a:r>
                    </a:p>
                  </a:txBody>
                  <a:tcPr marL="9525" marR="9525" marT="9525"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panose="020F0502020204030204" pitchFamily="34" charset="0"/>
                        </a:rPr>
                        <a:t>EL USUARIO SE QUEJA POR QUE TIENE QUE ESPERAR MUCHO TIEMPO PARA FACTURAR ADEMAS DEL TIEMPO QUE ESPERA PARA QUE LO ATIENDAN</a:t>
                      </a:r>
                    </a:p>
                  </a:txBody>
                  <a:tcPr marL="9525" marR="9525" marT="9525" marB="0" anchor="ctr">
                    <a:lnL>
                      <a:noFill/>
                    </a:lnL>
                    <a:lnR>
                      <a:noFill/>
                    </a:lnR>
                    <a:lnT>
                      <a:noFill/>
                    </a:lnT>
                    <a:lnB>
                      <a:noFill/>
                    </a:lnB>
                  </a:tcPr>
                </a:tc>
                <a:tc>
                  <a:txBody>
                    <a:bodyPr/>
                    <a:lstStyle/>
                    <a:p>
                      <a:pPr algn="ctr" fontAlgn="ctr"/>
                      <a:r>
                        <a:rPr lang="es-CO" sz="1000" b="0" i="0" u="none" strike="noStrike">
                          <a:solidFill>
                            <a:srgbClr val="000000"/>
                          </a:solidFill>
                          <a:effectLst/>
                          <a:latin typeface="Calibri" panose="020F0502020204030204" pitchFamily="34" charset="0"/>
                        </a:rPr>
                        <a:t>FACTURACION</a:t>
                      </a:r>
                    </a:p>
                  </a:txBody>
                  <a:tcPr marL="9525" marR="9525" marT="9525" marB="0" anchor="ctr">
                    <a:lnL>
                      <a:noFill/>
                    </a:lnL>
                    <a:lnR>
                      <a:noFill/>
                    </a:lnR>
                    <a:lnT>
                      <a:noFill/>
                    </a:lnT>
                    <a:lnB>
                      <a:noFill/>
                    </a:lnB>
                  </a:tcPr>
                </a:tc>
                <a:tc>
                  <a:txBody>
                    <a:bodyPr/>
                    <a:lstStyle/>
                    <a:p>
                      <a:pPr algn="ctr" fontAlgn="ctr"/>
                      <a:r>
                        <a:rPr lang="es-CO" sz="1000" b="0" i="0" u="none" strike="noStrike">
                          <a:solidFill>
                            <a:srgbClr val="000000"/>
                          </a:solidFill>
                          <a:effectLst/>
                          <a:latin typeface="Calibri" panose="020F0502020204030204" pitchFamily="34" charset="0"/>
                        </a:rPr>
                        <a:t>MARTHA ARIZA</a:t>
                      </a:r>
                    </a:p>
                  </a:txBody>
                  <a:tcPr marL="9525" marR="9525" marT="9525" marB="0" anchor="ctr">
                    <a:lnL>
                      <a:noFill/>
                    </a:lnL>
                    <a:lnR>
                      <a:noFill/>
                    </a:lnR>
                    <a:lnT>
                      <a:noFill/>
                    </a:lnT>
                    <a:lnB>
                      <a:noFill/>
                    </a:lnB>
                  </a:tcPr>
                </a:tc>
                <a:extLst>
                  <a:ext uri="{0D108BD9-81ED-4DB2-BD59-A6C34878D82A}">
                    <a16:rowId xmlns:a16="http://schemas.microsoft.com/office/drawing/2014/main" val="3457387172"/>
                  </a:ext>
                </a:extLst>
              </a:tr>
              <a:tr h="735875">
                <a:tc>
                  <a:txBody>
                    <a:bodyPr/>
                    <a:lstStyle/>
                    <a:p>
                      <a:pPr algn="ctr" fontAlgn="ctr"/>
                      <a:r>
                        <a:rPr lang="es-CO" sz="1000" b="0" i="0" u="none" strike="noStrike">
                          <a:solidFill>
                            <a:srgbClr val="000000"/>
                          </a:solidFill>
                          <a:effectLst/>
                          <a:latin typeface="Calibri" panose="020F0502020204030204" pitchFamily="34" charset="0"/>
                        </a:rPr>
                        <a:t>Buzones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26/03/2024</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CO" sz="1000" b="0" i="0" u="none" strike="noStrike">
                          <a:solidFill>
                            <a:srgbClr val="000000"/>
                          </a:solidFill>
                          <a:effectLst/>
                          <a:latin typeface="Calibri" panose="020F0502020204030204" pitchFamily="34" charset="0"/>
                        </a:rPr>
                        <a:t>NUEVA EPS</a:t>
                      </a:r>
                    </a:p>
                  </a:txBody>
                  <a:tcPr marL="9525" marR="9525" marT="9525" marB="0" anchor="ctr">
                    <a:lnL>
                      <a:noFill/>
                    </a:lnL>
                    <a:lnR>
                      <a:noFill/>
                    </a:lnR>
                    <a:lnT>
                      <a:noFill/>
                    </a:lnT>
                    <a:lnB>
                      <a:noFill/>
                    </a:lnB>
                  </a:tcPr>
                </a:tc>
                <a:tc>
                  <a:txBody>
                    <a:bodyPr/>
                    <a:lstStyle/>
                    <a:p>
                      <a:pPr algn="ctr" fontAlgn="ctr"/>
                      <a:r>
                        <a:rPr lang="es-CO" sz="1000" b="0" i="0" u="none" strike="noStrike">
                          <a:solidFill>
                            <a:srgbClr val="000000"/>
                          </a:solidFill>
                          <a:effectLst/>
                          <a:latin typeface="Calibri" panose="020F0502020204030204" pitchFamily="34" charset="0"/>
                        </a:rPr>
                        <a:t>FELICITACION</a:t>
                      </a:r>
                    </a:p>
                  </a:txBody>
                  <a:tcPr marL="9525" marR="9525" marT="9525"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panose="020F0502020204030204" pitchFamily="34" charset="0"/>
                        </a:rPr>
                        <a:t>EL USUARIO FELICITA A TODO EL EQUIPO DEL SERVICIO DE LA UCI ENFERMERO Y MEDICOS</a:t>
                      </a:r>
                    </a:p>
                  </a:txBody>
                  <a:tcPr marL="9525" marR="9525" marT="9525" marB="0" anchor="ctr">
                    <a:lnL>
                      <a:noFill/>
                    </a:lnL>
                    <a:lnR>
                      <a:noFill/>
                    </a:lnR>
                    <a:lnT>
                      <a:noFill/>
                    </a:lnT>
                    <a:lnB>
                      <a:noFill/>
                    </a:lnB>
                  </a:tcPr>
                </a:tc>
                <a:tc>
                  <a:txBody>
                    <a:bodyPr/>
                    <a:lstStyle/>
                    <a:p>
                      <a:pPr algn="ctr" fontAlgn="ctr"/>
                      <a:r>
                        <a:rPr lang="es-CO" sz="1000" b="0" i="0" u="none" strike="noStrike">
                          <a:solidFill>
                            <a:srgbClr val="000000"/>
                          </a:solidFill>
                          <a:effectLst/>
                          <a:latin typeface="Calibri" panose="020F0502020204030204" pitchFamily="34" charset="0"/>
                        </a:rPr>
                        <a:t>NUEVA EPS</a:t>
                      </a:r>
                    </a:p>
                  </a:txBody>
                  <a:tcPr marL="9525" marR="9525" marT="9525"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panose="020F0502020204030204" pitchFamily="34" charset="0"/>
                        </a:rPr>
                        <a:t>TODO EL SERVICIO DE LA UCI</a:t>
                      </a:r>
                    </a:p>
                  </a:txBody>
                  <a:tcPr marL="9525" marR="9525" marT="9525" marB="0" anchor="ctr">
                    <a:lnL>
                      <a:noFill/>
                    </a:lnL>
                    <a:lnR>
                      <a:noFill/>
                    </a:lnR>
                    <a:lnT>
                      <a:noFill/>
                    </a:lnT>
                    <a:lnB>
                      <a:noFill/>
                    </a:lnB>
                  </a:tcPr>
                </a:tc>
                <a:extLst>
                  <a:ext uri="{0D108BD9-81ED-4DB2-BD59-A6C34878D82A}">
                    <a16:rowId xmlns:a16="http://schemas.microsoft.com/office/drawing/2014/main" val="3607297357"/>
                  </a:ext>
                </a:extLst>
              </a:tr>
              <a:tr h="1226457">
                <a:tc>
                  <a:txBody>
                    <a:bodyPr/>
                    <a:lstStyle/>
                    <a:p>
                      <a:pPr algn="ctr" fontAlgn="ctr"/>
                      <a:r>
                        <a:rPr lang="es-CO" sz="1000" b="0" i="0" u="none" strike="noStrike">
                          <a:solidFill>
                            <a:srgbClr val="000000"/>
                          </a:solidFill>
                          <a:effectLst/>
                          <a:latin typeface="Calibri" panose="020F0502020204030204" pitchFamily="34" charset="0"/>
                        </a:rPr>
                        <a:t>Buzones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21/03/2024</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CO" sz="1000" b="0" i="0" u="none" strike="noStrike">
                          <a:solidFill>
                            <a:srgbClr val="000000"/>
                          </a:solidFill>
                          <a:effectLst/>
                          <a:latin typeface="Calibri" panose="020F0502020204030204" pitchFamily="34" charset="0"/>
                        </a:rPr>
                        <a:t>FAMISANAR</a:t>
                      </a:r>
                    </a:p>
                  </a:txBody>
                  <a:tcPr marL="9525" marR="9525" marT="9525" marB="0" anchor="ctr">
                    <a:lnL>
                      <a:noFill/>
                    </a:lnL>
                    <a:lnR>
                      <a:noFill/>
                    </a:lnR>
                    <a:lnT>
                      <a:noFill/>
                    </a:lnT>
                    <a:lnB>
                      <a:noFill/>
                    </a:lnB>
                  </a:tcPr>
                </a:tc>
                <a:tc>
                  <a:txBody>
                    <a:bodyPr/>
                    <a:lstStyle/>
                    <a:p>
                      <a:pPr algn="ctr" fontAlgn="ctr"/>
                      <a:r>
                        <a:rPr lang="es-CO" sz="1000" b="0" i="0" u="none" strike="noStrike">
                          <a:solidFill>
                            <a:srgbClr val="000000"/>
                          </a:solidFill>
                          <a:effectLst/>
                          <a:latin typeface="Calibri" panose="020F0502020204030204" pitchFamily="34" charset="0"/>
                        </a:rPr>
                        <a:t>FELICITACION </a:t>
                      </a:r>
                    </a:p>
                  </a:txBody>
                  <a:tcPr marL="9525" marR="9525" marT="9525"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panose="020F0502020204030204" pitchFamily="34" charset="0"/>
                        </a:rPr>
                        <a:t>EL USUARIO FELICITA A TODOS LO FUNCIONARIOS DEL HRM  Y A LA JEFE ADINA RINCON POR SU BUENA ATENCION POR SU CALIDAD HUMANA Y PROFESIONALISMO</a:t>
                      </a:r>
                    </a:p>
                  </a:txBody>
                  <a:tcPr marL="9525" marR="9525" marT="9525" marB="0" anchor="ctr">
                    <a:lnL>
                      <a:noFill/>
                    </a:lnL>
                    <a:lnR>
                      <a:noFill/>
                    </a:lnR>
                    <a:lnT>
                      <a:noFill/>
                    </a:lnT>
                    <a:lnB>
                      <a:noFill/>
                    </a:lnB>
                  </a:tcPr>
                </a:tc>
                <a:tc>
                  <a:txBody>
                    <a:bodyPr/>
                    <a:lstStyle/>
                    <a:p>
                      <a:pPr algn="ctr" fontAlgn="ctr"/>
                      <a:r>
                        <a:rPr lang="es-CO" sz="1000" b="0" i="0" u="none" strike="noStrike">
                          <a:solidFill>
                            <a:srgbClr val="000000"/>
                          </a:solidFill>
                          <a:effectLst/>
                          <a:latin typeface="Calibri" panose="020F0502020204030204" pitchFamily="34" charset="0"/>
                        </a:rPr>
                        <a:t>HOSPITAL REGIONLA DE MONIQUIRA</a:t>
                      </a:r>
                    </a:p>
                  </a:txBody>
                  <a:tcPr marL="9525" marR="9525" marT="9525" marB="0" anchor="ctr">
                    <a:lnL>
                      <a:noFill/>
                    </a:lnL>
                    <a:lnR>
                      <a:noFill/>
                    </a:lnR>
                    <a:lnT>
                      <a:noFill/>
                    </a:lnT>
                    <a:lnB>
                      <a:noFill/>
                    </a:lnB>
                  </a:tcPr>
                </a:tc>
                <a:tc>
                  <a:txBody>
                    <a:bodyPr/>
                    <a:lstStyle/>
                    <a:p>
                      <a:pPr algn="ctr" fontAlgn="ctr"/>
                      <a:r>
                        <a:rPr lang="es-ES" sz="1000" b="0" i="0" u="none" strike="noStrike" dirty="0">
                          <a:solidFill>
                            <a:srgbClr val="000000"/>
                          </a:solidFill>
                          <a:effectLst/>
                          <a:latin typeface="Calibri" panose="020F0502020204030204" pitchFamily="34" charset="0"/>
                        </a:rPr>
                        <a:t>TODO EL PERSONAL Y A LA JEFEADINA RINCON DEL HRM</a:t>
                      </a:r>
                    </a:p>
                  </a:txBody>
                  <a:tcPr marL="9525" marR="9525" marT="9525" marB="0" anchor="ctr">
                    <a:lnL>
                      <a:noFill/>
                    </a:lnL>
                    <a:lnR>
                      <a:noFill/>
                    </a:lnR>
                    <a:lnT>
                      <a:noFill/>
                    </a:lnT>
                    <a:lnB>
                      <a:noFill/>
                    </a:lnB>
                  </a:tcPr>
                </a:tc>
                <a:extLst>
                  <a:ext uri="{0D108BD9-81ED-4DB2-BD59-A6C34878D82A}">
                    <a16:rowId xmlns:a16="http://schemas.microsoft.com/office/drawing/2014/main" val="542008590"/>
                  </a:ext>
                </a:extLst>
              </a:tr>
            </a:tbl>
          </a:graphicData>
        </a:graphic>
      </p:graphicFrame>
    </p:spTree>
    <p:extLst>
      <p:ext uri="{BB962C8B-B14F-4D97-AF65-F5344CB8AC3E}">
        <p14:creationId xmlns:p14="http://schemas.microsoft.com/office/powerpoint/2010/main" val="4211158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4413AD-CB25-4B86-A1C2-1094E2E262F2}"/>
              </a:ext>
            </a:extLst>
          </p:cNvPr>
          <p:cNvSpPr>
            <a:spLocks noGrp="1"/>
          </p:cNvSpPr>
          <p:nvPr>
            <p:ph type="ctrTitle"/>
          </p:nvPr>
        </p:nvSpPr>
        <p:spPr>
          <a:xfrm>
            <a:off x="2524241" y="385243"/>
            <a:ext cx="9144000" cy="613131"/>
          </a:xfrm>
        </p:spPr>
        <p:txBody>
          <a:bodyPr>
            <a:noAutofit/>
          </a:bodyPr>
          <a:lstStyle/>
          <a:p>
            <a:r>
              <a:rPr lang="es-CO" sz="4800" dirty="0" smtClean="0"/>
              <a:t>ORDEN DEL DÍA</a:t>
            </a:r>
            <a:endParaRPr lang="es-CO" sz="4800" dirty="0"/>
          </a:p>
        </p:txBody>
      </p:sp>
      <p:sp>
        <p:nvSpPr>
          <p:cNvPr id="7" name="CuadroTexto 6"/>
          <p:cNvSpPr txBox="1"/>
          <p:nvPr/>
        </p:nvSpPr>
        <p:spPr>
          <a:xfrm>
            <a:off x="731520" y="1750423"/>
            <a:ext cx="5055326" cy="3970318"/>
          </a:xfrm>
          <a:prstGeom prst="rect">
            <a:avLst/>
          </a:prstGeom>
          <a:noFill/>
        </p:spPr>
        <p:txBody>
          <a:bodyPr wrap="square" rtlCol="0">
            <a:spAutoFit/>
          </a:bodyPr>
          <a:lstStyle/>
          <a:p>
            <a:pPr marL="971550" lvl="1" indent="-514350" algn="just">
              <a:buAutoNum type="arabicPeriod"/>
            </a:pPr>
            <a:endParaRPr lang="es-ES" sz="2800" dirty="0"/>
          </a:p>
          <a:p>
            <a:pPr marL="971550" lvl="1" indent="-514350" algn="just">
              <a:buAutoNum type="arabicPeriod"/>
            </a:pPr>
            <a:r>
              <a:rPr lang="es-ES" sz="2800" dirty="0"/>
              <a:t>Llamado a lista verificación de Quórum</a:t>
            </a:r>
          </a:p>
          <a:p>
            <a:pPr marL="971550" lvl="1" indent="-514350" algn="just">
              <a:buAutoNum type="arabicPeriod"/>
            </a:pPr>
            <a:r>
              <a:rPr lang="es-ES" sz="2800" dirty="0"/>
              <a:t>Seguimiento a los compromisos del acta anterior</a:t>
            </a:r>
            <a:endParaRPr lang="es-CO" sz="2800" dirty="0"/>
          </a:p>
          <a:p>
            <a:pPr marL="971550" lvl="1" indent="-514350" algn="just">
              <a:buAutoNum type="arabicPeriod"/>
            </a:pPr>
            <a:r>
              <a:rPr lang="es-ES" sz="2800" dirty="0"/>
              <a:t>Presentación PQRSF</a:t>
            </a:r>
          </a:p>
          <a:p>
            <a:pPr marL="971550" lvl="1" indent="-514350" algn="just">
              <a:buAutoNum type="arabicPeriod"/>
            </a:pPr>
            <a:r>
              <a:rPr lang="es-ES" sz="2800" dirty="0"/>
              <a:t>Proposiciones y varios</a:t>
            </a:r>
          </a:p>
          <a:p>
            <a:pPr marL="971550" lvl="1" indent="-514350" algn="just">
              <a:buAutoNum type="arabicPeriod"/>
            </a:pPr>
            <a:endParaRPr lang="es-CO" sz="2800" dirty="0"/>
          </a:p>
        </p:txBody>
      </p:sp>
      <p:sp>
        <p:nvSpPr>
          <p:cNvPr id="8" name="CuadroTexto 7"/>
          <p:cNvSpPr txBox="1"/>
          <p:nvPr/>
        </p:nvSpPr>
        <p:spPr>
          <a:xfrm>
            <a:off x="6586790" y="2103121"/>
            <a:ext cx="5081451" cy="3816429"/>
          </a:xfrm>
          <a:prstGeom prst="rect">
            <a:avLst/>
          </a:prstGeom>
          <a:noFill/>
        </p:spPr>
        <p:txBody>
          <a:bodyPr wrap="square" rtlCol="0">
            <a:spAutoFit/>
          </a:bodyPr>
          <a:lstStyle/>
          <a:p>
            <a:r>
              <a:rPr lang="es-ES" sz="2800" dirty="0" smtClean="0"/>
              <a:t>OBJETIVO: Propender </a:t>
            </a:r>
            <a:r>
              <a:rPr lang="es-ES" sz="2800" dirty="0"/>
              <a:t>y velar por el cumplimiento de los deberes, derechos y humanización en la atención de pacientes garantizando el mejoramiento de la calidad en la prestación de servicios en </a:t>
            </a:r>
            <a:r>
              <a:rPr lang="es-CO" sz="2800" dirty="0"/>
              <a:t>el Hospital Regional de </a:t>
            </a:r>
            <a:r>
              <a:rPr lang="es-CO" sz="2800" dirty="0" err="1"/>
              <a:t>Moniquirá</a:t>
            </a:r>
            <a:r>
              <a:rPr lang="es-CO" sz="2800" dirty="0"/>
              <a:t>. </a:t>
            </a:r>
          </a:p>
          <a:p>
            <a:endParaRPr lang="es-CO" dirty="0"/>
          </a:p>
        </p:txBody>
      </p:sp>
    </p:spTree>
    <p:extLst>
      <p:ext uri="{BB962C8B-B14F-4D97-AF65-F5344CB8AC3E}">
        <p14:creationId xmlns:p14="http://schemas.microsoft.com/office/powerpoint/2010/main" val="157072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4413AD-CB25-4B86-A1C2-1094E2E262F2}"/>
              </a:ext>
            </a:extLst>
          </p:cNvPr>
          <p:cNvSpPr>
            <a:spLocks noGrp="1"/>
          </p:cNvSpPr>
          <p:nvPr>
            <p:ph type="ctrTitle"/>
          </p:nvPr>
        </p:nvSpPr>
        <p:spPr>
          <a:xfrm>
            <a:off x="2524241" y="385243"/>
            <a:ext cx="9144000" cy="613131"/>
          </a:xfrm>
        </p:spPr>
        <p:txBody>
          <a:bodyPr>
            <a:noAutofit/>
          </a:bodyPr>
          <a:lstStyle/>
          <a:p>
            <a:r>
              <a:rPr lang="es-CO" sz="4800" dirty="0" smtClean="0"/>
              <a:t>VERIFICACIÓN DE QUORUM</a:t>
            </a:r>
            <a:endParaRPr lang="es-CO" sz="4800" dirty="0"/>
          </a:p>
        </p:txBody>
      </p:sp>
      <p:sp>
        <p:nvSpPr>
          <p:cNvPr id="7" name="CuadroTexto 6"/>
          <p:cNvSpPr txBox="1"/>
          <p:nvPr/>
        </p:nvSpPr>
        <p:spPr>
          <a:xfrm>
            <a:off x="3435531" y="2325189"/>
            <a:ext cx="8660675" cy="2677656"/>
          </a:xfrm>
          <a:prstGeom prst="rect">
            <a:avLst/>
          </a:prstGeom>
          <a:noFill/>
        </p:spPr>
        <p:txBody>
          <a:bodyPr wrap="square" rtlCol="0">
            <a:spAutoFit/>
          </a:bodyPr>
          <a:lstStyle/>
          <a:p>
            <a:pPr marL="514350" indent="-514350" algn="just">
              <a:buFont typeface="+mj-lt"/>
              <a:buAutoNum type="arabicPeriod"/>
            </a:pPr>
            <a:r>
              <a:rPr lang="es-CO" sz="2800" dirty="0"/>
              <a:t>Gerente</a:t>
            </a:r>
          </a:p>
          <a:p>
            <a:pPr marL="514350" indent="-514350" algn="just">
              <a:buFont typeface="+mj-lt"/>
              <a:buAutoNum type="arabicPeriod"/>
            </a:pPr>
            <a:r>
              <a:rPr lang="es-CO" sz="2800" dirty="0"/>
              <a:t>Subgerencia Científica</a:t>
            </a:r>
          </a:p>
          <a:p>
            <a:pPr marL="514350" indent="-514350" algn="just">
              <a:buFont typeface="+mj-lt"/>
              <a:buAutoNum type="arabicPeriod"/>
            </a:pPr>
            <a:r>
              <a:rPr lang="es-CO" sz="2800" dirty="0"/>
              <a:t>Representante médicos </a:t>
            </a:r>
          </a:p>
          <a:p>
            <a:pPr marL="514350" indent="-514350" algn="just">
              <a:buFont typeface="+mj-lt"/>
              <a:buAutoNum type="arabicPeriod"/>
            </a:pPr>
            <a:r>
              <a:rPr lang="es-CO" sz="2800" dirty="0"/>
              <a:t>Representante enfermería</a:t>
            </a:r>
          </a:p>
          <a:p>
            <a:pPr marL="514350" indent="-514350" algn="just">
              <a:buFont typeface="+mj-lt"/>
              <a:buAutoNum type="arabicPeriod"/>
            </a:pPr>
            <a:r>
              <a:rPr lang="es-CO" sz="2800" dirty="0"/>
              <a:t>Representantes de los Usuarios</a:t>
            </a:r>
          </a:p>
          <a:p>
            <a:pPr marL="971550" lvl="1" indent="-514350" algn="just">
              <a:buAutoNum type="arabicPeriod"/>
            </a:pPr>
            <a:endParaRPr lang="es-CO" sz="2800" dirty="0"/>
          </a:p>
        </p:txBody>
      </p:sp>
    </p:spTree>
    <p:extLst>
      <p:ext uri="{BB962C8B-B14F-4D97-AF65-F5344CB8AC3E}">
        <p14:creationId xmlns:p14="http://schemas.microsoft.com/office/powerpoint/2010/main" val="3327739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4413AD-CB25-4B86-A1C2-1094E2E262F2}"/>
              </a:ext>
            </a:extLst>
          </p:cNvPr>
          <p:cNvSpPr>
            <a:spLocks noGrp="1"/>
          </p:cNvSpPr>
          <p:nvPr>
            <p:ph type="ctrTitle"/>
          </p:nvPr>
        </p:nvSpPr>
        <p:spPr>
          <a:xfrm>
            <a:off x="2524241" y="385243"/>
            <a:ext cx="9144000" cy="613131"/>
          </a:xfrm>
        </p:spPr>
        <p:txBody>
          <a:bodyPr>
            <a:noAutofit/>
          </a:bodyPr>
          <a:lstStyle/>
          <a:p>
            <a:r>
              <a:rPr lang="es-CO" sz="4800" dirty="0"/>
              <a:t>PQRSF</a:t>
            </a:r>
          </a:p>
        </p:txBody>
      </p:sp>
      <p:graphicFrame>
        <p:nvGraphicFramePr>
          <p:cNvPr id="3" name="Gráfico 2">
            <a:extLst>
              <a:ext uri="{FF2B5EF4-FFF2-40B4-BE49-F238E27FC236}">
                <a16:creationId xmlns:a16="http://schemas.microsoft.com/office/drawing/2014/main" id="{FD88EF48-5054-5C0B-159A-26FC07F5471F}"/>
              </a:ext>
            </a:extLst>
          </p:cNvPr>
          <p:cNvGraphicFramePr>
            <a:graphicFrameLocks/>
          </p:cNvGraphicFramePr>
          <p:nvPr>
            <p:extLst>
              <p:ext uri="{D42A27DB-BD31-4B8C-83A1-F6EECF244321}">
                <p14:modId xmlns:p14="http://schemas.microsoft.com/office/powerpoint/2010/main" val="3990475049"/>
              </p:ext>
            </p:extLst>
          </p:nvPr>
        </p:nvGraphicFramePr>
        <p:xfrm>
          <a:off x="6217920" y="2202147"/>
          <a:ext cx="5353427" cy="3559629"/>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6">
            <a:extLst>
              <a:ext uri="{FF2B5EF4-FFF2-40B4-BE49-F238E27FC236}">
                <a16:creationId xmlns:a16="http://schemas.microsoft.com/office/drawing/2014/main" id="{56DDCDDE-2FDF-484C-B09B-FA126FF2D343}"/>
              </a:ext>
            </a:extLst>
          </p:cNvPr>
          <p:cNvSpPr txBox="1"/>
          <p:nvPr/>
        </p:nvSpPr>
        <p:spPr>
          <a:xfrm>
            <a:off x="1958758" y="1227574"/>
            <a:ext cx="4670474" cy="923330"/>
          </a:xfrm>
          <a:prstGeom prst="rect">
            <a:avLst/>
          </a:prstGeom>
          <a:noFill/>
        </p:spPr>
        <p:txBody>
          <a:bodyPr wrap="square" rtlCol="0">
            <a:spAutoFit/>
          </a:bodyPr>
          <a:lstStyle/>
          <a:p>
            <a:r>
              <a:rPr lang="es-CO" dirty="0"/>
              <a:t>Durante el mes de </a:t>
            </a:r>
            <a:r>
              <a:rPr lang="es-CO" dirty="0" smtClean="0"/>
              <a:t>Marzo</a:t>
            </a:r>
            <a:r>
              <a:rPr lang="es-CO" dirty="0" smtClean="0"/>
              <a:t> </a:t>
            </a:r>
            <a:r>
              <a:rPr lang="es-CO" dirty="0"/>
              <a:t>se presentaron </a:t>
            </a:r>
            <a:r>
              <a:rPr lang="es-CO" dirty="0" smtClean="0"/>
              <a:t>17</a:t>
            </a:r>
            <a:r>
              <a:rPr lang="es-CO" dirty="0" smtClean="0"/>
              <a:t> </a:t>
            </a:r>
            <a:r>
              <a:rPr lang="es-CO" dirty="0"/>
              <a:t>quejas, </a:t>
            </a:r>
            <a:r>
              <a:rPr lang="es-CO" dirty="0" smtClean="0"/>
              <a:t>2 </a:t>
            </a:r>
            <a:r>
              <a:rPr lang="es-CO" dirty="0" smtClean="0"/>
              <a:t>p</a:t>
            </a:r>
            <a:r>
              <a:rPr lang="es-CO" dirty="0" smtClean="0"/>
              <a:t>eticiones, 1 </a:t>
            </a:r>
            <a:r>
              <a:rPr lang="es-CO" dirty="0"/>
              <a:t>sugerencia y </a:t>
            </a:r>
            <a:r>
              <a:rPr lang="es-CO" dirty="0" smtClean="0"/>
              <a:t>5 </a:t>
            </a:r>
            <a:r>
              <a:rPr lang="es-CO" dirty="0"/>
              <a:t>felicitaciones.</a:t>
            </a:r>
          </a:p>
        </p:txBody>
      </p:sp>
      <p:graphicFrame>
        <p:nvGraphicFramePr>
          <p:cNvPr id="8" name="Gráfico 7">
            <a:extLst>
              <a:ext uri="{FF2B5EF4-FFF2-40B4-BE49-F238E27FC236}">
                <a16:creationId xmlns:a16="http://schemas.microsoft.com/office/drawing/2014/main" id="{A439CF0A-89E5-87DD-7A80-17B66CEBC076}"/>
              </a:ext>
            </a:extLst>
          </p:cNvPr>
          <p:cNvGraphicFramePr>
            <a:graphicFrameLocks/>
          </p:cNvGraphicFramePr>
          <p:nvPr>
            <p:extLst>
              <p:ext uri="{D42A27DB-BD31-4B8C-83A1-F6EECF244321}">
                <p14:modId xmlns:p14="http://schemas.microsoft.com/office/powerpoint/2010/main" val="1366353072"/>
              </p:ext>
            </p:extLst>
          </p:nvPr>
        </p:nvGraphicFramePr>
        <p:xfrm>
          <a:off x="348282" y="2392630"/>
          <a:ext cx="5608382" cy="31786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88492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4413AD-CB25-4B86-A1C2-1094E2E262F2}"/>
              </a:ext>
            </a:extLst>
          </p:cNvPr>
          <p:cNvSpPr>
            <a:spLocks noGrp="1"/>
          </p:cNvSpPr>
          <p:nvPr>
            <p:ph type="ctrTitle"/>
          </p:nvPr>
        </p:nvSpPr>
        <p:spPr>
          <a:xfrm>
            <a:off x="2524241" y="385243"/>
            <a:ext cx="9144000" cy="613131"/>
          </a:xfrm>
        </p:spPr>
        <p:txBody>
          <a:bodyPr>
            <a:noAutofit/>
          </a:bodyPr>
          <a:lstStyle/>
          <a:p>
            <a:r>
              <a:rPr lang="es-CO" sz="4800" dirty="0"/>
              <a:t>PQRSF</a:t>
            </a:r>
          </a:p>
        </p:txBody>
      </p:sp>
      <p:graphicFrame>
        <p:nvGraphicFramePr>
          <p:cNvPr id="6" name="Gráfico 5">
            <a:extLst>
              <a:ext uri="{FF2B5EF4-FFF2-40B4-BE49-F238E27FC236}">
                <a16:creationId xmlns:a16="http://schemas.microsoft.com/office/drawing/2014/main" id="{B318C2E7-D49C-205B-4EEC-5F6230EE4226}"/>
              </a:ext>
            </a:extLst>
          </p:cNvPr>
          <p:cNvGraphicFramePr>
            <a:graphicFrameLocks/>
          </p:cNvGraphicFramePr>
          <p:nvPr>
            <p:extLst>
              <p:ext uri="{D42A27DB-BD31-4B8C-83A1-F6EECF244321}">
                <p14:modId xmlns:p14="http://schemas.microsoft.com/office/powerpoint/2010/main" val="1999155372"/>
              </p:ext>
            </p:extLst>
          </p:nvPr>
        </p:nvGraphicFramePr>
        <p:xfrm>
          <a:off x="2037806" y="1405749"/>
          <a:ext cx="8843553" cy="47729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0775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4413AD-CB25-4B86-A1C2-1094E2E262F2}"/>
              </a:ext>
            </a:extLst>
          </p:cNvPr>
          <p:cNvSpPr>
            <a:spLocks noGrp="1"/>
          </p:cNvSpPr>
          <p:nvPr>
            <p:ph type="ctrTitle"/>
          </p:nvPr>
        </p:nvSpPr>
        <p:spPr>
          <a:xfrm>
            <a:off x="2524241" y="385243"/>
            <a:ext cx="9144000" cy="613131"/>
          </a:xfrm>
        </p:spPr>
        <p:txBody>
          <a:bodyPr>
            <a:noAutofit/>
          </a:bodyPr>
          <a:lstStyle/>
          <a:p>
            <a:r>
              <a:rPr lang="es-CO" sz="4800" dirty="0"/>
              <a:t>PQRSF</a:t>
            </a:r>
          </a:p>
        </p:txBody>
      </p:sp>
      <p:graphicFrame>
        <p:nvGraphicFramePr>
          <p:cNvPr id="7" name="Gráfico 6">
            <a:extLst>
              <a:ext uri="{FF2B5EF4-FFF2-40B4-BE49-F238E27FC236}">
                <a16:creationId xmlns:a16="http://schemas.microsoft.com/office/drawing/2014/main" id="{DF487BE0-C83F-8797-F04C-C61C0CB18000}"/>
              </a:ext>
            </a:extLst>
          </p:cNvPr>
          <p:cNvGraphicFramePr>
            <a:graphicFrameLocks/>
          </p:cNvGraphicFramePr>
          <p:nvPr>
            <p:extLst>
              <p:ext uri="{D42A27DB-BD31-4B8C-83A1-F6EECF244321}">
                <p14:modId xmlns:p14="http://schemas.microsoft.com/office/powerpoint/2010/main" val="2299794863"/>
              </p:ext>
            </p:extLst>
          </p:nvPr>
        </p:nvGraphicFramePr>
        <p:xfrm>
          <a:off x="2758809" y="1520565"/>
          <a:ext cx="6959956" cy="42401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66831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4413AD-CB25-4B86-A1C2-1094E2E262F2}"/>
              </a:ext>
            </a:extLst>
          </p:cNvPr>
          <p:cNvSpPr>
            <a:spLocks noGrp="1"/>
          </p:cNvSpPr>
          <p:nvPr>
            <p:ph type="ctrTitle"/>
          </p:nvPr>
        </p:nvSpPr>
        <p:spPr>
          <a:xfrm>
            <a:off x="2524241" y="385243"/>
            <a:ext cx="9144000" cy="613131"/>
          </a:xfrm>
        </p:spPr>
        <p:txBody>
          <a:bodyPr>
            <a:noAutofit/>
          </a:bodyPr>
          <a:lstStyle/>
          <a:p>
            <a:r>
              <a:rPr lang="es-CO" sz="4800" dirty="0"/>
              <a:t>PQRSF</a:t>
            </a:r>
          </a:p>
        </p:txBody>
      </p:sp>
      <p:graphicFrame>
        <p:nvGraphicFramePr>
          <p:cNvPr id="11" name="Gráfico 10">
            <a:extLst>
              <a:ext uri="{FF2B5EF4-FFF2-40B4-BE49-F238E27FC236}">
                <a16:creationId xmlns:a16="http://schemas.microsoft.com/office/drawing/2014/main" id="{282EF8B2-6955-A2C2-FB72-9946C80C0778}"/>
              </a:ext>
            </a:extLst>
          </p:cNvPr>
          <p:cNvGraphicFramePr>
            <a:graphicFrameLocks/>
          </p:cNvGraphicFramePr>
          <p:nvPr>
            <p:extLst>
              <p:ext uri="{D42A27DB-BD31-4B8C-83A1-F6EECF244321}">
                <p14:modId xmlns:p14="http://schemas.microsoft.com/office/powerpoint/2010/main" val="3141627007"/>
              </p:ext>
            </p:extLst>
          </p:nvPr>
        </p:nvGraphicFramePr>
        <p:xfrm>
          <a:off x="1763485" y="1254034"/>
          <a:ext cx="8647611" cy="50683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6277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4413AD-CB25-4B86-A1C2-1094E2E262F2}"/>
              </a:ext>
            </a:extLst>
          </p:cNvPr>
          <p:cNvSpPr>
            <a:spLocks noGrp="1"/>
          </p:cNvSpPr>
          <p:nvPr>
            <p:ph type="ctrTitle"/>
          </p:nvPr>
        </p:nvSpPr>
        <p:spPr>
          <a:xfrm>
            <a:off x="2524241" y="385243"/>
            <a:ext cx="9144000" cy="613131"/>
          </a:xfrm>
        </p:spPr>
        <p:txBody>
          <a:bodyPr>
            <a:noAutofit/>
          </a:bodyPr>
          <a:lstStyle/>
          <a:p>
            <a:r>
              <a:rPr lang="es-CO" sz="4800" dirty="0"/>
              <a:t>PQRSF</a:t>
            </a:r>
          </a:p>
        </p:txBody>
      </p:sp>
      <p:graphicFrame>
        <p:nvGraphicFramePr>
          <p:cNvPr id="10" name="Gráfico 9">
            <a:extLst>
              <a:ext uri="{FF2B5EF4-FFF2-40B4-BE49-F238E27FC236}">
                <a16:creationId xmlns:a16="http://schemas.microsoft.com/office/drawing/2014/main" id="{524A6BB3-81F5-28DB-1303-29C89B6B154C}"/>
              </a:ext>
            </a:extLst>
          </p:cNvPr>
          <p:cNvGraphicFramePr>
            <a:graphicFrameLocks/>
          </p:cNvGraphicFramePr>
          <p:nvPr>
            <p:extLst>
              <p:ext uri="{D42A27DB-BD31-4B8C-83A1-F6EECF244321}">
                <p14:modId xmlns:p14="http://schemas.microsoft.com/office/powerpoint/2010/main" val="1298156538"/>
              </p:ext>
            </p:extLst>
          </p:nvPr>
        </p:nvGraphicFramePr>
        <p:xfrm>
          <a:off x="2129247" y="1149531"/>
          <a:ext cx="8516982" cy="52892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57493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4413AD-CB25-4B86-A1C2-1094E2E262F2}"/>
              </a:ext>
            </a:extLst>
          </p:cNvPr>
          <p:cNvSpPr>
            <a:spLocks noGrp="1"/>
          </p:cNvSpPr>
          <p:nvPr>
            <p:ph type="ctrTitle"/>
          </p:nvPr>
        </p:nvSpPr>
        <p:spPr>
          <a:xfrm>
            <a:off x="2524241" y="385243"/>
            <a:ext cx="9144000" cy="613131"/>
          </a:xfrm>
        </p:spPr>
        <p:txBody>
          <a:bodyPr>
            <a:noAutofit/>
          </a:bodyPr>
          <a:lstStyle/>
          <a:p>
            <a:r>
              <a:rPr lang="es-CO" sz="4800" dirty="0"/>
              <a:t>PQRSF</a:t>
            </a:r>
          </a:p>
        </p:txBody>
      </p:sp>
      <p:graphicFrame>
        <p:nvGraphicFramePr>
          <p:cNvPr id="4" name="Tabla 3"/>
          <p:cNvGraphicFramePr>
            <a:graphicFrameLocks noGrp="1"/>
          </p:cNvGraphicFramePr>
          <p:nvPr>
            <p:extLst>
              <p:ext uri="{D42A27DB-BD31-4B8C-83A1-F6EECF244321}">
                <p14:modId xmlns:p14="http://schemas.microsoft.com/office/powerpoint/2010/main" val="1306796084"/>
              </p:ext>
            </p:extLst>
          </p:nvPr>
        </p:nvGraphicFramePr>
        <p:xfrm>
          <a:off x="1685109" y="1175657"/>
          <a:ext cx="9104810" cy="5103687"/>
        </p:xfrm>
        <a:graphic>
          <a:graphicData uri="http://schemas.openxmlformats.org/drawingml/2006/table">
            <a:tbl>
              <a:tblPr/>
              <a:tblGrid>
                <a:gridCol w="1018720">
                  <a:extLst>
                    <a:ext uri="{9D8B030D-6E8A-4147-A177-3AD203B41FA5}">
                      <a16:colId xmlns:a16="http://schemas.microsoft.com/office/drawing/2014/main" val="3550466721"/>
                    </a:ext>
                  </a:extLst>
                </a:gridCol>
                <a:gridCol w="1018720">
                  <a:extLst>
                    <a:ext uri="{9D8B030D-6E8A-4147-A177-3AD203B41FA5}">
                      <a16:colId xmlns:a16="http://schemas.microsoft.com/office/drawing/2014/main" val="2637729613"/>
                    </a:ext>
                  </a:extLst>
                </a:gridCol>
                <a:gridCol w="1018720">
                  <a:extLst>
                    <a:ext uri="{9D8B030D-6E8A-4147-A177-3AD203B41FA5}">
                      <a16:colId xmlns:a16="http://schemas.microsoft.com/office/drawing/2014/main" val="1317314502"/>
                    </a:ext>
                  </a:extLst>
                </a:gridCol>
                <a:gridCol w="1018720">
                  <a:extLst>
                    <a:ext uri="{9D8B030D-6E8A-4147-A177-3AD203B41FA5}">
                      <a16:colId xmlns:a16="http://schemas.microsoft.com/office/drawing/2014/main" val="1450369577"/>
                    </a:ext>
                  </a:extLst>
                </a:gridCol>
                <a:gridCol w="2992490">
                  <a:extLst>
                    <a:ext uri="{9D8B030D-6E8A-4147-A177-3AD203B41FA5}">
                      <a16:colId xmlns:a16="http://schemas.microsoft.com/office/drawing/2014/main" val="346997670"/>
                    </a:ext>
                  </a:extLst>
                </a:gridCol>
                <a:gridCol w="1018720">
                  <a:extLst>
                    <a:ext uri="{9D8B030D-6E8A-4147-A177-3AD203B41FA5}">
                      <a16:colId xmlns:a16="http://schemas.microsoft.com/office/drawing/2014/main" val="3058444582"/>
                    </a:ext>
                  </a:extLst>
                </a:gridCol>
                <a:gridCol w="1018720">
                  <a:extLst>
                    <a:ext uri="{9D8B030D-6E8A-4147-A177-3AD203B41FA5}">
                      <a16:colId xmlns:a16="http://schemas.microsoft.com/office/drawing/2014/main" val="4125622205"/>
                    </a:ext>
                  </a:extLst>
                </a:gridCol>
              </a:tblGrid>
              <a:tr h="1250326">
                <a:tc>
                  <a:txBody>
                    <a:bodyPr/>
                    <a:lstStyle/>
                    <a:p>
                      <a:pPr algn="ctr" fontAlgn="ctr"/>
                      <a:r>
                        <a:rPr lang="es-CO" sz="1000" b="1" i="0" u="none" strike="noStrike">
                          <a:solidFill>
                            <a:srgbClr val="000000"/>
                          </a:solidFill>
                          <a:effectLst/>
                          <a:latin typeface="Calibri" panose="020F0502020204030204" pitchFamily="34" charset="0"/>
                        </a:rPr>
                        <a:t>MODALIDAD</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s-CO" sz="1000" b="1" i="0" u="none" strike="noStrike">
                          <a:solidFill>
                            <a:srgbClr val="000000"/>
                          </a:solidFill>
                          <a:effectLst/>
                          <a:latin typeface="Calibri" panose="020F0502020204030204" pitchFamily="34" charset="0"/>
                        </a:rPr>
                        <a:t>FECHA DE  PQRSF</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s-ES" sz="1000" b="1" i="0" u="none" strike="noStrike">
                          <a:solidFill>
                            <a:srgbClr val="000000"/>
                          </a:solidFill>
                          <a:effectLst/>
                          <a:latin typeface="Calibri" panose="020F0502020204030204" pitchFamily="34" charset="0"/>
                        </a:rPr>
                        <a:t>EPS A LA QUE PERTENECE EL USUARIO </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s-CO" sz="1000" b="1" i="0" u="none" strike="noStrike">
                          <a:solidFill>
                            <a:srgbClr val="000000"/>
                          </a:solidFill>
                          <a:effectLst/>
                          <a:latin typeface="Calibri" panose="020F0502020204030204" pitchFamily="34" charset="0"/>
                        </a:rPr>
                        <a:t>ASUNTO </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s-CO" sz="1000" b="1" i="0" u="none" strike="noStrike">
                          <a:solidFill>
                            <a:srgbClr val="000000"/>
                          </a:solidFill>
                          <a:effectLst/>
                          <a:latin typeface="Calibri" panose="020F0502020204030204" pitchFamily="34" charset="0"/>
                        </a:rPr>
                        <a:t>DESCRIPCION BREVE DEL ASUNTO</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s-ES" sz="1000" b="1" i="0" u="none" strike="noStrike">
                          <a:solidFill>
                            <a:srgbClr val="000000"/>
                          </a:solidFill>
                          <a:effectLst/>
                          <a:latin typeface="Calibri" panose="020F0502020204030204" pitchFamily="34" charset="0"/>
                        </a:rPr>
                        <a:t>SERVICIO DONDE OCURRIERON LOS HECHOS </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s-ES" sz="1000" b="1" i="0" u="none" strike="noStrike">
                          <a:solidFill>
                            <a:srgbClr val="000000"/>
                          </a:solidFill>
                          <a:effectLst/>
                          <a:latin typeface="Calibri" panose="020F0502020204030204" pitchFamily="34" charset="0"/>
                        </a:rPr>
                        <a:t>COORDINADOR O RESPONSABLE  DE LOS SERVICIOS AMBULATORIOS Y HOSPITALARIOS</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295951047"/>
                  </a:ext>
                </a:extLst>
              </a:tr>
              <a:tr h="833551">
                <a:tc>
                  <a:txBody>
                    <a:bodyPr/>
                    <a:lstStyle/>
                    <a:p>
                      <a:pPr algn="ctr" fontAlgn="ctr"/>
                      <a:r>
                        <a:rPr lang="es-CO" sz="1000" b="0" i="0" u="none" strike="noStrike">
                          <a:solidFill>
                            <a:srgbClr val="000000"/>
                          </a:solidFill>
                          <a:effectLst/>
                          <a:latin typeface="Calibri" panose="020F0502020204030204" pitchFamily="34" charset="0"/>
                        </a:rPr>
                        <a:t>Buzones</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4/03/2024</a:t>
                      </a:r>
                    </a:p>
                  </a:txBody>
                  <a:tcPr marL="8058" marR="8058" marT="805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CO" sz="1000" b="0" i="0" u="none" strike="noStrike">
                          <a:solidFill>
                            <a:srgbClr val="000000"/>
                          </a:solidFill>
                          <a:effectLst/>
                          <a:latin typeface="Calibri" panose="020F0502020204030204" pitchFamily="34" charset="0"/>
                        </a:rPr>
                        <a:t>NUEVA EPS</a:t>
                      </a:r>
                    </a:p>
                  </a:txBody>
                  <a:tcPr marL="8058" marR="8058" marT="805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CO" sz="1000" b="0" i="0" u="none" strike="noStrike">
                          <a:solidFill>
                            <a:srgbClr val="000000"/>
                          </a:solidFill>
                          <a:effectLst/>
                          <a:latin typeface="Calibri" panose="020F0502020204030204" pitchFamily="34" charset="0"/>
                        </a:rPr>
                        <a:t>RECLAMO</a:t>
                      </a:r>
                    </a:p>
                  </a:txBody>
                  <a:tcPr marL="8058" marR="8058" marT="805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000" b="0" i="0" u="none" strike="noStrike">
                          <a:solidFill>
                            <a:srgbClr val="000000"/>
                          </a:solidFill>
                          <a:effectLst/>
                          <a:latin typeface="Calibri" panose="020F0502020204030204" pitchFamily="34" charset="0"/>
                        </a:rPr>
                        <a:t>EL FAMILIAR DEL PACIENTE RECLAMA POR  QUE ESTABA ESPERANDO PARA QUE AL HIJO LE APLICARAN UNA IYECCION PERO LAS ENFERMERAS ESTABAN RECOCHANDO Y CONSIDERA QUE ESO NO HACE PARTE DEL SU TRABAJO</a:t>
                      </a:r>
                    </a:p>
                  </a:txBody>
                  <a:tcPr marL="8058" marR="8058" marT="805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CO" sz="1000" b="0" i="0" u="none" strike="noStrike">
                          <a:solidFill>
                            <a:srgbClr val="000000"/>
                          </a:solidFill>
                          <a:effectLst/>
                          <a:latin typeface="Calibri" panose="020F0502020204030204" pitchFamily="34" charset="0"/>
                        </a:rPr>
                        <a:t>URGENCIAS</a:t>
                      </a:r>
                    </a:p>
                  </a:txBody>
                  <a:tcPr marL="8058" marR="8058" marT="805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CO" sz="1000" b="0" i="0" u="none" strike="noStrike">
                          <a:solidFill>
                            <a:srgbClr val="000000"/>
                          </a:solidFill>
                          <a:effectLst/>
                          <a:latin typeface="Calibri" panose="020F0502020204030204" pitchFamily="34" charset="0"/>
                        </a:rPr>
                        <a:t>CARLOS GONZALEZ</a:t>
                      </a:r>
                    </a:p>
                  </a:txBody>
                  <a:tcPr marL="8058" marR="8058" marT="8058"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04442551"/>
                  </a:ext>
                </a:extLst>
              </a:tr>
              <a:tr h="416775">
                <a:tc>
                  <a:txBody>
                    <a:bodyPr/>
                    <a:lstStyle/>
                    <a:p>
                      <a:pPr algn="ctr" fontAlgn="ctr"/>
                      <a:r>
                        <a:rPr lang="es-CO" sz="1000" b="0" i="0" u="none" strike="noStrike">
                          <a:solidFill>
                            <a:srgbClr val="000000"/>
                          </a:solidFill>
                          <a:effectLst/>
                          <a:latin typeface="Calibri" panose="020F0502020204030204" pitchFamily="34" charset="0"/>
                        </a:rPr>
                        <a:t>Buzones</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4/03/2024</a:t>
                      </a:r>
                    </a:p>
                  </a:txBody>
                  <a:tcPr marL="8058" marR="8058" marT="805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CO" sz="1000" b="0" i="0" u="none" strike="noStrike">
                          <a:solidFill>
                            <a:srgbClr val="000000"/>
                          </a:solidFill>
                          <a:effectLst/>
                          <a:latin typeface="Calibri" panose="020F0502020204030204" pitchFamily="34" charset="0"/>
                        </a:rPr>
                        <a:t>FAMISANAR</a:t>
                      </a:r>
                    </a:p>
                  </a:txBody>
                  <a:tcPr marL="8058" marR="8058" marT="8058" marB="0" anchor="ctr">
                    <a:lnL>
                      <a:noFill/>
                    </a:lnL>
                    <a:lnR>
                      <a:noFill/>
                    </a:lnR>
                    <a:lnT>
                      <a:noFill/>
                    </a:lnT>
                    <a:lnB>
                      <a:noFill/>
                    </a:lnB>
                  </a:tcPr>
                </a:tc>
                <a:tc>
                  <a:txBody>
                    <a:bodyPr/>
                    <a:lstStyle/>
                    <a:p>
                      <a:pPr algn="ctr" fontAlgn="ctr"/>
                      <a:r>
                        <a:rPr lang="es-CO" sz="1000" b="0" i="0" u="none" strike="noStrike">
                          <a:solidFill>
                            <a:srgbClr val="000000"/>
                          </a:solidFill>
                          <a:effectLst/>
                          <a:latin typeface="Calibri" panose="020F0502020204030204" pitchFamily="34" charset="0"/>
                        </a:rPr>
                        <a:t>FELICITACION</a:t>
                      </a:r>
                    </a:p>
                  </a:txBody>
                  <a:tcPr marL="8058" marR="8058" marT="8058"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panose="020F0502020204030204" pitchFamily="34" charset="0"/>
                        </a:rPr>
                        <a:t>EL USUARIO FELICITA AL DOCTOR GABRIEL POR SU BUENA ATENCION UN EXCELENTE PROFESIONAL</a:t>
                      </a:r>
                    </a:p>
                  </a:txBody>
                  <a:tcPr marL="8058" marR="8058" marT="8058" marB="0" anchor="ctr">
                    <a:lnL>
                      <a:noFill/>
                    </a:lnL>
                    <a:lnR>
                      <a:noFill/>
                    </a:lnR>
                    <a:lnT>
                      <a:noFill/>
                    </a:lnT>
                    <a:lnB>
                      <a:noFill/>
                    </a:lnB>
                  </a:tcPr>
                </a:tc>
                <a:tc>
                  <a:txBody>
                    <a:bodyPr/>
                    <a:lstStyle/>
                    <a:p>
                      <a:pPr algn="ctr" fontAlgn="ctr"/>
                      <a:r>
                        <a:rPr lang="es-CO" sz="1000" b="0" i="0" u="none" strike="noStrike">
                          <a:solidFill>
                            <a:srgbClr val="000000"/>
                          </a:solidFill>
                          <a:effectLst/>
                          <a:latin typeface="Calibri" panose="020F0502020204030204" pitchFamily="34" charset="0"/>
                        </a:rPr>
                        <a:t>URGENCIAS</a:t>
                      </a:r>
                    </a:p>
                  </a:txBody>
                  <a:tcPr marL="8058" marR="8058" marT="8058" marB="0" anchor="ctr">
                    <a:lnL>
                      <a:noFill/>
                    </a:lnL>
                    <a:lnR>
                      <a:noFill/>
                    </a:lnR>
                    <a:lnT>
                      <a:noFill/>
                    </a:lnT>
                    <a:lnB>
                      <a:noFill/>
                    </a:lnB>
                  </a:tcPr>
                </a:tc>
                <a:tc>
                  <a:txBody>
                    <a:bodyPr/>
                    <a:lstStyle/>
                    <a:p>
                      <a:pPr algn="ctr" fontAlgn="ctr"/>
                      <a:r>
                        <a:rPr lang="es-CO" sz="1000" b="0" i="0" u="none" strike="noStrike">
                          <a:solidFill>
                            <a:srgbClr val="000000"/>
                          </a:solidFill>
                          <a:effectLst/>
                          <a:latin typeface="Calibri" panose="020F0502020204030204" pitchFamily="34" charset="0"/>
                        </a:rPr>
                        <a:t>CARLOS GONZALEZ</a:t>
                      </a:r>
                    </a:p>
                  </a:txBody>
                  <a:tcPr marL="8058" marR="8058" marT="8058" marB="0" anchor="ctr">
                    <a:lnL>
                      <a:noFill/>
                    </a:lnL>
                    <a:lnR>
                      <a:noFill/>
                    </a:lnR>
                    <a:lnT>
                      <a:noFill/>
                    </a:lnT>
                    <a:lnB>
                      <a:noFill/>
                    </a:lnB>
                  </a:tcPr>
                </a:tc>
                <a:extLst>
                  <a:ext uri="{0D108BD9-81ED-4DB2-BD59-A6C34878D82A}">
                    <a16:rowId xmlns:a16="http://schemas.microsoft.com/office/drawing/2014/main" val="3714564300"/>
                  </a:ext>
                </a:extLst>
              </a:tr>
              <a:tr h="972476">
                <a:tc>
                  <a:txBody>
                    <a:bodyPr/>
                    <a:lstStyle/>
                    <a:p>
                      <a:pPr algn="ctr" fontAlgn="ctr"/>
                      <a:r>
                        <a:rPr lang="es-CO" sz="1000" b="0" i="0" u="none" strike="noStrike">
                          <a:solidFill>
                            <a:srgbClr val="000000"/>
                          </a:solidFill>
                          <a:effectLst/>
                          <a:latin typeface="Calibri" panose="020F0502020204030204" pitchFamily="34" charset="0"/>
                        </a:rPr>
                        <a:t>Buzones</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4/03/2024</a:t>
                      </a:r>
                    </a:p>
                  </a:txBody>
                  <a:tcPr marL="8058" marR="8058" marT="805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CO" sz="1000" b="0" i="0" u="none" strike="noStrike">
                          <a:solidFill>
                            <a:srgbClr val="000000"/>
                          </a:solidFill>
                          <a:effectLst/>
                          <a:latin typeface="Calibri" panose="020F0502020204030204" pitchFamily="34" charset="0"/>
                        </a:rPr>
                        <a:t>COMPENSAR</a:t>
                      </a:r>
                    </a:p>
                  </a:txBody>
                  <a:tcPr marL="8058" marR="8058" marT="8058" marB="0" anchor="ctr">
                    <a:lnL>
                      <a:noFill/>
                    </a:lnL>
                    <a:lnR>
                      <a:noFill/>
                    </a:lnR>
                    <a:lnT>
                      <a:noFill/>
                    </a:lnT>
                    <a:lnB>
                      <a:noFill/>
                    </a:lnB>
                  </a:tcPr>
                </a:tc>
                <a:tc>
                  <a:txBody>
                    <a:bodyPr/>
                    <a:lstStyle/>
                    <a:p>
                      <a:pPr algn="ctr" fontAlgn="ctr"/>
                      <a:r>
                        <a:rPr lang="es-CO" sz="1000" b="0" i="0" u="none" strike="noStrike">
                          <a:solidFill>
                            <a:srgbClr val="000000"/>
                          </a:solidFill>
                          <a:effectLst/>
                          <a:latin typeface="Calibri" panose="020F0502020204030204" pitchFamily="34" charset="0"/>
                        </a:rPr>
                        <a:t>QUEJA</a:t>
                      </a:r>
                    </a:p>
                  </a:txBody>
                  <a:tcPr marL="8058" marR="8058" marT="8058"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panose="020F0502020204030204" pitchFamily="34" charset="0"/>
                        </a:rPr>
                        <a:t>EL USUARIO SE QUEJA POR LA MALA INFORMACION  INTERNA PARA REALIZAR UN PROCEDIMIENTO Y QUE EN EL MOMENTO QUE YA ESTABA EN  LA UNIDAD DE RX LA TECNICA DE ESTA UNIDAD ESTAB HABLANDO CON LOS COMPAÑEROS Y DEJANDO MAS TIEMPO EN ESPERA A ESTA PACIENTE ADULTO MAYOR</a:t>
                      </a:r>
                    </a:p>
                  </a:txBody>
                  <a:tcPr marL="8058" marR="8058" marT="8058" marB="0" anchor="ctr">
                    <a:lnL>
                      <a:noFill/>
                    </a:lnL>
                    <a:lnR>
                      <a:noFill/>
                    </a:lnR>
                    <a:lnT>
                      <a:noFill/>
                    </a:lnT>
                    <a:lnB>
                      <a:noFill/>
                    </a:lnB>
                  </a:tcPr>
                </a:tc>
                <a:tc>
                  <a:txBody>
                    <a:bodyPr/>
                    <a:lstStyle/>
                    <a:p>
                      <a:pPr algn="ctr" fontAlgn="ctr"/>
                      <a:r>
                        <a:rPr lang="es-CO" sz="1000" b="0" i="0" u="none" strike="noStrike">
                          <a:solidFill>
                            <a:srgbClr val="000000"/>
                          </a:solidFill>
                          <a:effectLst/>
                          <a:latin typeface="Calibri" panose="020F0502020204030204" pitchFamily="34" charset="0"/>
                        </a:rPr>
                        <a:t>URGENCIAS</a:t>
                      </a:r>
                    </a:p>
                  </a:txBody>
                  <a:tcPr marL="8058" marR="8058" marT="8058" marB="0" anchor="ctr">
                    <a:lnL>
                      <a:noFill/>
                    </a:lnL>
                    <a:lnR>
                      <a:noFill/>
                    </a:lnR>
                    <a:lnT>
                      <a:noFill/>
                    </a:lnT>
                    <a:lnB>
                      <a:noFill/>
                    </a:lnB>
                  </a:tcPr>
                </a:tc>
                <a:tc>
                  <a:txBody>
                    <a:bodyPr/>
                    <a:lstStyle/>
                    <a:p>
                      <a:pPr algn="ctr" fontAlgn="ctr"/>
                      <a:r>
                        <a:rPr lang="es-CO" sz="1000" b="0" i="0" u="none" strike="noStrike">
                          <a:solidFill>
                            <a:srgbClr val="000000"/>
                          </a:solidFill>
                          <a:effectLst/>
                          <a:latin typeface="Calibri" panose="020F0502020204030204" pitchFamily="34" charset="0"/>
                        </a:rPr>
                        <a:t>MARTHA PATRICIA CASTELLANOS</a:t>
                      </a:r>
                    </a:p>
                  </a:txBody>
                  <a:tcPr marL="8058" marR="8058" marT="8058" marB="0" anchor="ctr">
                    <a:lnL>
                      <a:noFill/>
                    </a:lnL>
                    <a:lnR>
                      <a:noFill/>
                    </a:lnR>
                    <a:lnT>
                      <a:noFill/>
                    </a:lnT>
                    <a:lnB>
                      <a:noFill/>
                    </a:lnB>
                  </a:tcPr>
                </a:tc>
                <a:extLst>
                  <a:ext uri="{0D108BD9-81ED-4DB2-BD59-A6C34878D82A}">
                    <a16:rowId xmlns:a16="http://schemas.microsoft.com/office/drawing/2014/main" val="2378560200"/>
                  </a:ext>
                </a:extLst>
              </a:tr>
              <a:tr h="972476">
                <a:tc>
                  <a:txBody>
                    <a:bodyPr/>
                    <a:lstStyle/>
                    <a:p>
                      <a:pPr algn="ctr" fontAlgn="ctr"/>
                      <a:r>
                        <a:rPr lang="es-CO" sz="1000" b="0" i="0" u="none" strike="noStrike">
                          <a:solidFill>
                            <a:srgbClr val="000000"/>
                          </a:solidFill>
                          <a:effectLst/>
                          <a:latin typeface="Calibri" panose="020F0502020204030204" pitchFamily="34" charset="0"/>
                        </a:rPr>
                        <a:t>Buzones</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4/03/2024</a:t>
                      </a:r>
                    </a:p>
                  </a:txBody>
                  <a:tcPr marL="8058" marR="8058" marT="805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CO" sz="1000" b="0" i="0" u="none" strike="noStrike">
                          <a:solidFill>
                            <a:srgbClr val="000000"/>
                          </a:solidFill>
                          <a:effectLst/>
                          <a:latin typeface="Calibri" panose="020F0502020204030204" pitchFamily="34" charset="0"/>
                        </a:rPr>
                        <a:t>NUEVA EPS</a:t>
                      </a:r>
                    </a:p>
                  </a:txBody>
                  <a:tcPr marL="8058" marR="8058" marT="8058" marB="0" anchor="ctr">
                    <a:lnL>
                      <a:noFill/>
                    </a:lnL>
                    <a:lnR>
                      <a:noFill/>
                    </a:lnR>
                    <a:lnT>
                      <a:noFill/>
                    </a:lnT>
                    <a:lnB>
                      <a:noFill/>
                    </a:lnB>
                  </a:tcPr>
                </a:tc>
                <a:tc>
                  <a:txBody>
                    <a:bodyPr/>
                    <a:lstStyle/>
                    <a:p>
                      <a:pPr algn="ctr" fontAlgn="ctr"/>
                      <a:r>
                        <a:rPr lang="es-CO" sz="1000" b="0" i="0" u="none" strike="noStrike">
                          <a:solidFill>
                            <a:srgbClr val="000000"/>
                          </a:solidFill>
                          <a:effectLst/>
                          <a:latin typeface="Calibri" panose="020F0502020204030204" pitchFamily="34" charset="0"/>
                        </a:rPr>
                        <a:t>QUEJA</a:t>
                      </a:r>
                    </a:p>
                  </a:txBody>
                  <a:tcPr marL="8058" marR="8058" marT="8058"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panose="020F0502020204030204" pitchFamily="34" charset="0"/>
                        </a:rPr>
                        <a:t>EL USUARIO REFIERE QUE LLEGO A LAS 6:31 AM POR UNA URGENCIA Y QUE ELLA LE PIDIO QUE LA ATENDIERAN LA DRA LINA MARIA Y DIJO QUE NO LA ATENDIA QUE YA ESTABA ENTREGANDO TURNO  SE ACERCO A LA DRA LINA FERNANDA ALBA QUE SE ENCONTRABA SOLA Y DIJO QUE NO LA TENDIA POR QUE YA ESTABA CONOTRO PACIENTE</a:t>
                      </a:r>
                    </a:p>
                  </a:txBody>
                  <a:tcPr marL="8058" marR="8058" marT="8058" marB="0" anchor="ctr">
                    <a:lnL>
                      <a:noFill/>
                    </a:lnL>
                    <a:lnR>
                      <a:noFill/>
                    </a:lnR>
                    <a:lnT>
                      <a:noFill/>
                    </a:lnT>
                    <a:lnB>
                      <a:noFill/>
                    </a:lnB>
                  </a:tcPr>
                </a:tc>
                <a:tc>
                  <a:txBody>
                    <a:bodyPr/>
                    <a:lstStyle/>
                    <a:p>
                      <a:pPr algn="ctr" fontAlgn="ctr"/>
                      <a:r>
                        <a:rPr lang="es-CO" sz="1000" b="0" i="0" u="none" strike="noStrike">
                          <a:solidFill>
                            <a:srgbClr val="000000"/>
                          </a:solidFill>
                          <a:effectLst/>
                          <a:latin typeface="Calibri" panose="020F0502020204030204" pitchFamily="34" charset="0"/>
                        </a:rPr>
                        <a:t>URGENCIAS</a:t>
                      </a:r>
                    </a:p>
                  </a:txBody>
                  <a:tcPr marL="8058" marR="8058" marT="8058" marB="0" anchor="ctr">
                    <a:lnL>
                      <a:noFill/>
                    </a:lnL>
                    <a:lnR>
                      <a:noFill/>
                    </a:lnR>
                    <a:lnT>
                      <a:noFill/>
                    </a:lnT>
                    <a:lnB>
                      <a:noFill/>
                    </a:lnB>
                  </a:tcPr>
                </a:tc>
                <a:tc>
                  <a:txBody>
                    <a:bodyPr/>
                    <a:lstStyle/>
                    <a:p>
                      <a:pPr algn="ctr" fontAlgn="ctr"/>
                      <a:r>
                        <a:rPr lang="es-CO" sz="1000" b="0" i="0" u="none" strike="noStrike">
                          <a:solidFill>
                            <a:srgbClr val="000000"/>
                          </a:solidFill>
                          <a:effectLst/>
                          <a:latin typeface="Calibri" panose="020F0502020204030204" pitchFamily="34" charset="0"/>
                        </a:rPr>
                        <a:t>CARLOS GONZALEZ</a:t>
                      </a:r>
                    </a:p>
                  </a:txBody>
                  <a:tcPr marL="8058" marR="8058" marT="8058" marB="0" anchor="ctr">
                    <a:lnL>
                      <a:noFill/>
                    </a:lnL>
                    <a:lnR>
                      <a:noFill/>
                    </a:lnR>
                    <a:lnT>
                      <a:noFill/>
                    </a:lnT>
                    <a:lnB>
                      <a:noFill/>
                    </a:lnB>
                  </a:tcPr>
                </a:tc>
                <a:extLst>
                  <a:ext uri="{0D108BD9-81ED-4DB2-BD59-A6C34878D82A}">
                    <a16:rowId xmlns:a16="http://schemas.microsoft.com/office/drawing/2014/main" val="1638572594"/>
                  </a:ext>
                </a:extLst>
              </a:tr>
              <a:tr h="555701">
                <a:tc>
                  <a:txBody>
                    <a:bodyPr/>
                    <a:lstStyle/>
                    <a:p>
                      <a:pPr algn="ctr" fontAlgn="ctr"/>
                      <a:r>
                        <a:rPr lang="es-CO" sz="1000" b="0" i="0" u="none" strike="noStrike">
                          <a:solidFill>
                            <a:srgbClr val="000000"/>
                          </a:solidFill>
                          <a:effectLst/>
                          <a:latin typeface="Calibri" panose="020F0502020204030204" pitchFamily="34" charset="0"/>
                        </a:rPr>
                        <a:t>Buzones</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4/03/2024</a:t>
                      </a:r>
                    </a:p>
                  </a:txBody>
                  <a:tcPr marL="8058" marR="8058" marT="805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CO" sz="1000" b="0" i="0" u="none" strike="noStrike">
                          <a:solidFill>
                            <a:srgbClr val="000000"/>
                          </a:solidFill>
                          <a:effectLst/>
                          <a:latin typeface="Calibri" panose="020F0502020204030204" pitchFamily="34" charset="0"/>
                        </a:rPr>
                        <a:t>PONAL</a:t>
                      </a:r>
                    </a:p>
                  </a:txBody>
                  <a:tcPr marL="8058" marR="8058" marT="8058" marB="0" anchor="ctr">
                    <a:lnL>
                      <a:noFill/>
                    </a:lnL>
                    <a:lnR>
                      <a:noFill/>
                    </a:lnR>
                    <a:lnT>
                      <a:noFill/>
                    </a:lnT>
                    <a:lnB>
                      <a:noFill/>
                    </a:lnB>
                  </a:tcPr>
                </a:tc>
                <a:tc>
                  <a:txBody>
                    <a:bodyPr/>
                    <a:lstStyle/>
                    <a:p>
                      <a:pPr algn="ctr" fontAlgn="ctr"/>
                      <a:r>
                        <a:rPr lang="es-CO" sz="1000" b="0" i="0" u="none" strike="noStrike">
                          <a:solidFill>
                            <a:srgbClr val="000000"/>
                          </a:solidFill>
                          <a:effectLst/>
                          <a:latin typeface="Calibri" panose="020F0502020204030204" pitchFamily="34" charset="0"/>
                        </a:rPr>
                        <a:t>PETICION</a:t>
                      </a:r>
                    </a:p>
                  </a:txBody>
                  <a:tcPr marL="8058" marR="8058" marT="8058"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panose="020F0502020204030204" pitchFamily="34" charset="0"/>
                        </a:rPr>
                        <a:t>EL USUARIO INFORMA QUE OBSERVO ADULTOS MAYORES Y NIÑOS UBICADOS EN SILLA S   Y QUE NO CREE QUE SEA CONDICIONES PARA LOS PACIENTES</a:t>
                      </a:r>
                    </a:p>
                  </a:txBody>
                  <a:tcPr marL="8058" marR="8058" marT="8058" marB="0" anchor="ctr">
                    <a:lnL>
                      <a:noFill/>
                    </a:lnL>
                    <a:lnR>
                      <a:noFill/>
                    </a:lnR>
                    <a:lnT>
                      <a:noFill/>
                    </a:lnT>
                    <a:lnB>
                      <a:noFill/>
                    </a:lnB>
                  </a:tcPr>
                </a:tc>
                <a:tc>
                  <a:txBody>
                    <a:bodyPr/>
                    <a:lstStyle/>
                    <a:p>
                      <a:pPr algn="ctr" fontAlgn="ctr"/>
                      <a:r>
                        <a:rPr lang="es-CO" sz="1000" b="0" i="0" u="none" strike="noStrike">
                          <a:solidFill>
                            <a:srgbClr val="000000"/>
                          </a:solidFill>
                          <a:effectLst/>
                          <a:latin typeface="Calibri" panose="020F0502020204030204" pitchFamily="34" charset="0"/>
                        </a:rPr>
                        <a:t>URGENCIAS</a:t>
                      </a:r>
                    </a:p>
                  </a:txBody>
                  <a:tcPr marL="8058" marR="8058" marT="8058" marB="0" anchor="ctr">
                    <a:lnL>
                      <a:noFill/>
                    </a:lnL>
                    <a:lnR>
                      <a:noFill/>
                    </a:lnR>
                    <a:lnT>
                      <a:noFill/>
                    </a:lnT>
                    <a:lnB>
                      <a:noFill/>
                    </a:lnB>
                  </a:tcPr>
                </a:tc>
                <a:tc>
                  <a:txBody>
                    <a:bodyPr/>
                    <a:lstStyle/>
                    <a:p>
                      <a:pPr algn="ctr" fontAlgn="ctr"/>
                      <a:r>
                        <a:rPr lang="es-CO" sz="1000" b="0" i="0" u="none" strike="noStrike" dirty="0">
                          <a:solidFill>
                            <a:srgbClr val="000000"/>
                          </a:solidFill>
                          <a:effectLst/>
                          <a:latin typeface="Calibri" panose="020F0502020204030204" pitchFamily="34" charset="0"/>
                        </a:rPr>
                        <a:t>LUZ ESTRELLA MOLINA</a:t>
                      </a:r>
                    </a:p>
                  </a:txBody>
                  <a:tcPr marL="8058" marR="8058" marT="8058" marB="0" anchor="ctr">
                    <a:lnL>
                      <a:noFill/>
                    </a:lnL>
                    <a:lnR>
                      <a:noFill/>
                    </a:lnR>
                    <a:lnT>
                      <a:noFill/>
                    </a:lnT>
                    <a:lnB>
                      <a:noFill/>
                    </a:lnB>
                  </a:tcPr>
                </a:tc>
                <a:extLst>
                  <a:ext uri="{0D108BD9-81ED-4DB2-BD59-A6C34878D82A}">
                    <a16:rowId xmlns:a16="http://schemas.microsoft.com/office/drawing/2014/main" val="2534586019"/>
                  </a:ext>
                </a:extLst>
              </a:tr>
            </a:tbl>
          </a:graphicData>
        </a:graphic>
      </p:graphicFrame>
    </p:spTree>
    <p:extLst>
      <p:ext uri="{BB962C8B-B14F-4D97-AF65-F5344CB8AC3E}">
        <p14:creationId xmlns:p14="http://schemas.microsoft.com/office/powerpoint/2010/main" val="198031964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1344</TotalTime>
  <Words>1029</Words>
  <Application>Microsoft Office PowerPoint</Application>
  <PresentationFormat>Panorámica</PresentationFormat>
  <Paragraphs>210</Paragraphs>
  <Slides>12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12</vt:i4>
      </vt:variant>
    </vt:vector>
  </HeadingPairs>
  <TitlesOfParts>
    <vt:vector size="16" baseType="lpstr">
      <vt:lpstr>Arial</vt:lpstr>
      <vt:lpstr>Calibri</vt:lpstr>
      <vt:lpstr>Calibri Light</vt:lpstr>
      <vt:lpstr>Tema de Office</vt:lpstr>
      <vt:lpstr>COMITÉ DE ETICA</vt:lpstr>
      <vt:lpstr>ORDEN DEL DÍA</vt:lpstr>
      <vt:lpstr>VERIFICACIÓN DE QUORUM</vt:lpstr>
      <vt:lpstr>PQRSF</vt:lpstr>
      <vt:lpstr>PQRSF</vt:lpstr>
      <vt:lpstr>PQRSF</vt:lpstr>
      <vt:lpstr>PQRSF</vt:lpstr>
      <vt:lpstr>PQRSF</vt:lpstr>
      <vt:lpstr>PQRSF</vt:lpstr>
      <vt:lpstr>PQRSF</vt:lpstr>
      <vt:lpstr>PQRSF</vt:lpstr>
      <vt:lpstr>PQRSF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EXPERIENCIA DEL USUARIO</dc:title>
  <dc:creator>HOSPITAL REGIONAL DE MONIQUIRA E.S.E</dc:creator>
  <cp:lastModifiedBy>Experiencia al Usuario-02</cp:lastModifiedBy>
  <cp:revision>50</cp:revision>
  <dcterms:created xsi:type="dcterms:W3CDTF">2024-03-13T00:21:32Z</dcterms:created>
  <dcterms:modified xsi:type="dcterms:W3CDTF">2024-04-18T17:13:32Z</dcterms:modified>
</cp:coreProperties>
</file>