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84" r:id="rId2"/>
    <p:sldId id="848" r:id="rId3"/>
    <p:sldId id="852" r:id="rId4"/>
    <p:sldId id="851" r:id="rId5"/>
    <p:sldId id="850" r:id="rId6"/>
    <p:sldId id="843" r:id="rId7"/>
    <p:sldId id="853" r:id="rId8"/>
    <p:sldId id="85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EXU-02\Desktop\RECUPERABLE\QUEJAS\PQRSF%202024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EXU-02\Desktop\RECUPERABLE\QUEJAS\PQRSF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EXU-02\Desktop\RECUPERABLE\QUEJAS\PQRSF%202024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EXU-02\Desktop\RECUPERABLE\QUEJAS\PQRSF%202024%20VERDADERO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EXU-02\Desktop\RECUPERABLE\QUEJAS\PQRSF%202024%20VERDADERO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EXU-02\Desktop\RECUPERABLE\QUEJAS\PQRSF%202024%20VERDADE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'1'!$D$4</c:f>
              <c:strCache>
                <c:ptCount val="1"/>
                <c:pt idx="0">
                  <c:v>Queja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'1'!$E$3:$H$3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'1'!$E$4:$H$4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17</c:v>
                </c:pt>
                <c:pt idx="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2-40DD-B224-B52671FCF09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2590591"/>
        <c:axId val="1"/>
      </c:lineChart>
      <c:catAx>
        <c:axId val="91259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CO"/>
          </a:p>
        </c:txPr>
        <c:crossAx val="912590591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Tipo de pqrsf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9940860215053766"/>
          <c:w val="0.93888888888888888"/>
          <c:h val="0.627861739056811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CE-43C2-8267-3713C050545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CE-43C2-8267-3713C050545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9CE-43C2-8267-3713C05054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'2'!$B$2:$B$4</c:f>
              <c:strCache>
                <c:ptCount val="3"/>
                <c:pt idx="0">
                  <c:v>QUEJA</c:v>
                </c:pt>
                <c:pt idx="1">
                  <c:v>FELICITACION</c:v>
                </c:pt>
                <c:pt idx="2">
                  <c:v>RECLAMO</c:v>
                </c:pt>
              </c:strCache>
            </c:strRef>
          </c:cat>
          <c:val>
            <c:numRef>
              <c:f>'2'!$C$2:$C$4</c:f>
              <c:numCache>
                <c:formatCode>General</c:formatCode>
                <c:ptCount val="3"/>
                <c:pt idx="0">
                  <c:v>38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E-43C2-8267-3713C05054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62324556220922"/>
          <c:y val="0.71919242544126927"/>
          <c:w val="0.29119083742366081"/>
          <c:h val="0.2763251140082510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QUEJAS POR SERVICIO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'3'!$B$3:$B$13</c:f>
              <c:strCache>
                <c:ptCount val="8"/>
                <c:pt idx="0">
                  <c:v>AGENDAMIENTO</c:v>
                </c:pt>
                <c:pt idx="1">
                  <c:v>EXPERIENCIA DEL USUARIO</c:v>
                </c:pt>
                <c:pt idx="2">
                  <c:v>CONSULTA EXTERNA</c:v>
                </c:pt>
                <c:pt idx="3">
                  <c:v>FACTURACIÓN</c:v>
                </c:pt>
                <c:pt idx="4">
                  <c:v>HOSPITALIZACION</c:v>
                </c:pt>
                <c:pt idx="5">
                  <c:v>LABORATORIO</c:v>
                </c:pt>
                <c:pt idx="6">
                  <c:v>URGENCIAS</c:v>
                </c:pt>
                <c:pt idx="7">
                  <c:v>TERAPIA FISICA</c:v>
                </c:pt>
              </c:strCache>
            </c:strRef>
          </c:cat>
          <c:val>
            <c:numRef>
              <c:f>'3'!$C$3:$C$13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10</c:v>
                </c:pt>
                <c:pt idx="3">
                  <c:v>8</c:v>
                </c:pt>
                <c:pt idx="4">
                  <c:v>1</c:v>
                </c:pt>
                <c:pt idx="5">
                  <c:v>2</c:v>
                </c:pt>
                <c:pt idx="6">
                  <c:v>10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3-4D44-A7F6-D99F44257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6518815"/>
        <c:axId val="1"/>
        <c:axId val="0"/>
      </c:bar3DChart>
      <c:catAx>
        <c:axId val="876518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8765188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CLASIFICACIÓN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610-45BB-929C-FCD258D20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610-45BB-929C-FCD258D20B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610-45BB-929C-FCD258D20B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610-45BB-929C-FCD258D20B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610-45BB-929C-FCD258D20B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610-45BB-929C-FCD258D20B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610-45BB-929C-FCD258D20B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610-45BB-929C-FCD258D20B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610-45BB-929C-FCD258D20BD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610-45BB-929C-FCD258D20BD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610-45BB-929C-FCD258D20BD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610-45BB-929C-FCD258D20BDA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'4'!$B$3:$B$9</c:f>
              <c:strCache>
                <c:ptCount val="6"/>
                <c:pt idx="0">
                  <c:v>TRATO</c:v>
                </c:pt>
                <c:pt idx="1">
                  <c:v>CALIDAD</c:v>
                </c:pt>
                <c:pt idx="2">
                  <c:v>OPORTUNIDAD</c:v>
                </c:pt>
                <c:pt idx="3">
                  <c:v>TIEMPO DE ESPERA</c:v>
                </c:pt>
                <c:pt idx="4">
                  <c:v>INFORMACIÓN</c:v>
                </c:pt>
                <c:pt idx="5">
                  <c:v>ACCESIBILIDAD</c:v>
                </c:pt>
              </c:strCache>
            </c:strRef>
          </c:cat>
          <c:val>
            <c:numRef>
              <c:f>'4'!$C$3:$C$9</c:f>
              <c:numCache>
                <c:formatCode>General</c:formatCode>
                <c:ptCount val="6"/>
                <c:pt idx="0">
                  <c:v>12</c:v>
                </c:pt>
                <c:pt idx="1">
                  <c:v>9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10-45BB-929C-FCD258D20BD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CLASIFICACIÓN</a:t>
            </a:r>
            <a:r>
              <a:rPr lang="es-CO" baseline="0" dirty="0" smtClean="0"/>
              <a:t> POR EPS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Hoja6!$C$5:$C$12</c:f>
              <c:strCache>
                <c:ptCount val="8"/>
                <c:pt idx="0">
                  <c:v>ANONIMA</c:v>
                </c:pt>
                <c:pt idx="1">
                  <c:v>CAJACOPI</c:v>
                </c:pt>
                <c:pt idx="2">
                  <c:v>COOSALUD</c:v>
                </c:pt>
                <c:pt idx="3">
                  <c:v>FAMISANAR</c:v>
                </c:pt>
                <c:pt idx="4">
                  <c:v>JERSALUD</c:v>
                </c:pt>
                <c:pt idx="5">
                  <c:v>NUEVA EPS</c:v>
                </c:pt>
                <c:pt idx="6">
                  <c:v>SALUD TOTAL</c:v>
                </c:pt>
                <c:pt idx="7">
                  <c:v>SANITAS</c:v>
                </c:pt>
              </c:strCache>
            </c:strRef>
          </c:cat>
          <c:val>
            <c:numRef>
              <c:f>Hoja6!$D$5:$D$12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18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D09-9642-A4A3ABB8D1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0015231"/>
        <c:axId val="630014399"/>
        <c:axId val="0"/>
      </c:bar3DChart>
      <c:catAx>
        <c:axId val="63001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0014399"/>
        <c:crosses val="autoZero"/>
        <c:auto val="1"/>
        <c:lblAlgn val="ctr"/>
        <c:lblOffset val="100"/>
        <c:noMultiLvlLbl val="0"/>
      </c:catAx>
      <c:valAx>
        <c:axId val="630014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001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RECEPCIÓN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476139226445788E-2"/>
                  <c:y val="-9.681265303260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18E-4700-B1A5-EF1E9F2FD6BD}"/>
                </c:ext>
              </c:extLst>
            </c:dLbl>
            <c:dLbl>
              <c:idx val="1"/>
              <c:layout>
                <c:manualLayout>
                  <c:x val="1.6547587016528694E-2"/>
                  <c:y val="-7.2609489774449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18E-4700-B1A5-EF1E9F2FD6BD}"/>
                </c:ext>
              </c:extLst>
            </c:dLbl>
            <c:dLbl>
              <c:idx val="2"/>
              <c:layout>
                <c:manualLayout>
                  <c:x val="3.1440415331404521E-2"/>
                  <c:y val="-2.4203163258150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8E-4700-B1A5-EF1E9F2FD6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'6'!$B$6:$B$8</c:f>
              <c:strCache>
                <c:ptCount val="3"/>
                <c:pt idx="0">
                  <c:v>BUZONES</c:v>
                </c:pt>
                <c:pt idx="1">
                  <c:v>VENTANILLA UNICA</c:v>
                </c:pt>
                <c:pt idx="2">
                  <c:v>CORREO</c:v>
                </c:pt>
              </c:strCache>
            </c:strRef>
          </c:cat>
          <c:val>
            <c:numRef>
              <c:f>'6'!$C$6:$C$8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E-4700-B1A5-EF1E9F2FD6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7743215"/>
        <c:axId val="1"/>
        <c:axId val="0"/>
      </c:bar3DChart>
      <c:catAx>
        <c:axId val="637743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6377432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C3604-E1BC-0D6B-A25B-5E36968CD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3558D6-EC59-AE96-3C71-D5521B644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E7303-52F0-C31E-28EB-F8EB9F94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1B8083-7848-9239-285D-7B129208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7BF5F-C835-7D96-A4BF-55EB6EB9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7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D5CDB-2C70-A6FA-C9C1-E4DFD844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6D3A85-681D-0FC9-7640-F55AD9B30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AA113-4AC9-C92D-B00C-C75F59C2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C9C657-31C9-F4F5-82C7-A825B69B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2F8F2-6AB1-7EA4-A0EF-9A3E5752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E8CF0E-77C7-0074-E74E-A439E8BF4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692650-26F8-4E86-E316-15351D2D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418FDC-19C6-EEE5-AF60-B1275DF1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625556-8DC4-D5E2-6F2D-FEE43393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BB6E0-E857-743A-71C9-558774C3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6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F1929-2EC3-9FED-16C9-232B7CFB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558B1-3C5E-CFE1-1358-3E5675AE3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126E7D-5D3F-465E-0614-D125B455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D1207-4B8E-E1B9-83DF-E8AFD4E3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11C2EF-F07D-AAB7-40EB-D85B9C1B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19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10A52-3E02-C94D-DE65-37263E31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E78CFA-254E-AB14-CFBE-CCC16443E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E19B66-32B9-CA64-62D7-A4901048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1D3F0-BB50-D5D1-0842-E504F766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D1D620-957C-0BCE-0181-577EB78B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54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13D5A-5C5C-A675-E863-0C5A481E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E9611-071A-84BB-0E29-245D30FFE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3F012C-BBC4-448A-3D7D-6F618B61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A6404E-FC18-6B0C-30FB-C52D9E5A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E34698-F78B-83E2-7475-8622B396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5B570A-EF30-2D1D-BF4E-2316F200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00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439AB-AE5E-48CC-C08C-94816B09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3D9A0-C0C1-F4D0-7A8E-183DFFE7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76D389-D2ED-81DF-0D9E-FC1CB88F7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750B91-4A06-5B8D-F3D8-3AE62E9B6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AA6863-1ED0-3EE7-EB3A-63AE91630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D69376-2B77-8F56-90D7-20EBE17B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6A9DBF-D400-CE53-3779-0117D0D8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CE6130-BE0A-C4E6-E5FF-0CC55DF0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56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DFD37-192D-0764-ED63-F25B6BF2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D4E4DC-C3AC-5C5E-2718-85376B95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CBFFC2-A691-29C5-658B-85530784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54BCCC-5E13-B31D-AF27-91B8636C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235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8E5F14-E444-C82B-4C26-6271D401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936CB3-C6BD-D088-4117-2055AAA5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611B24-25B1-6141-E8B8-FCCD9CB2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14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5D4BE-FD5C-D717-2253-47847DD6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46D9B0-FBFE-FB67-E805-C9D098FB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58A192-A26F-7351-B8FF-D6B14EC79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AECBBF-8BE1-7FBB-7669-F8D8D656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B98ED-2DF6-BDEB-50F1-6C99A790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20E386-8126-E1A9-DF86-65238482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18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12DBD-6DF6-CBA1-BD5D-4B892047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674CB1-9C28-7ED4-D8CC-4C442A8D5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706CFA-2C3B-D6FA-AFE4-CE156EE1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9D89CE-0419-FE8C-85ED-4BD46A0C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39974B-4106-7BAB-117A-D018C488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70387-E794-352B-ABB4-EB27E5BE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8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02FEC5-714A-3F91-43BB-53A76C9E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F67CF3-9039-0803-9E0D-7E031402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2C452-6378-9286-915E-71800C6E8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6371-15D6-477C-86E5-4067B78DFF74}" type="datetimeFigureOut">
              <a:rPr lang="es-CO" smtClean="0"/>
              <a:t>28/05/2024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186429-EACD-FCA1-BA36-78CFB946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E303A6-068C-8DC3-AD19-F599E726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31037-6BBA-49D7-A325-195BAFBB99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1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7A9E6-67C2-4128-BFDB-D947B382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289" y="2493088"/>
            <a:ext cx="3825649" cy="3179050"/>
          </a:xfrm>
        </p:spPr>
        <p:txBody>
          <a:bodyPr>
            <a:normAutofit/>
          </a:bodyPr>
          <a:lstStyle/>
          <a:p>
            <a:r>
              <a:rPr lang="es-C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DE ETICA</a:t>
            </a:r>
            <a:endParaRPr lang="es-C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EA45EF7-936B-18D2-2590-E5D2036B9300}"/>
              </a:ext>
            </a:extLst>
          </p:cNvPr>
          <p:cNvSpPr txBox="1">
            <a:spLocks/>
          </p:cNvSpPr>
          <p:nvPr/>
        </p:nvSpPr>
        <p:spPr>
          <a:xfrm>
            <a:off x="5843588" y="5557838"/>
            <a:ext cx="5324475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MARIA CAMILA FAJARDO</a:t>
            </a:r>
          </a:p>
        </p:txBody>
      </p:sp>
    </p:spTree>
    <p:extLst>
      <p:ext uri="{BB962C8B-B14F-4D97-AF65-F5344CB8AC3E}">
        <p14:creationId xmlns:p14="http://schemas.microsoft.com/office/powerpoint/2010/main" val="261863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 smtClean="0"/>
              <a:t>ORDEN DEL DÍA</a:t>
            </a:r>
            <a:endParaRPr lang="es-CO" sz="4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31520" y="1750423"/>
            <a:ext cx="5055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just">
              <a:buAutoNum type="arabicPeriod"/>
            </a:pPr>
            <a:endParaRPr lang="es-ES" sz="2800" dirty="0"/>
          </a:p>
          <a:p>
            <a:pPr marL="971550" lvl="1" indent="-514350" algn="just">
              <a:buAutoNum type="arabicPeriod"/>
            </a:pPr>
            <a:r>
              <a:rPr lang="es-ES" sz="2800" dirty="0"/>
              <a:t>Llamado a lista verificación de Quórum</a:t>
            </a:r>
          </a:p>
          <a:p>
            <a:pPr marL="971550" lvl="1" indent="-514350" algn="just">
              <a:buAutoNum type="arabicPeriod"/>
            </a:pPr>
            <a:r>
              <a:rPr lang="es-ES" sz="2800" dirty="0"/>
              <a:t>Seguimiento a los compromisos del acta anterior</a:t>
            </a:r>
            <a:endParaRPr lang="es-CO" sz="2800" dirty="0"/>
          </a:p>
          <a:p>
            <a:pPr marL="971550" lvl="1" indent="-514350" algn="just">
              <a:buAutoNum type="arabicPeriod"/>
            </a:pPr>
            <a:r>
              <a:rPr lang="es-ES" sz="2800" dirty="0"/>
              <a:t>Presentación PQRSF</a:t>
            </a:r>
          </a:p>
          <a:p>
            <a:pPr marL="971550" lvl="1" indent="-514350" algn="just">
              <a:buAutoNum type="arabicPeriod"/>
            </a:pPr>
            <a:r>
              <a:rPr lang="es-ES" sz="2800" dirty="0"/>
              <a:t>Proposiciones y varios</a:t>
            </a:r>
          </a:p>
          <a:p>
            <a:pPr marL="971550" lvl="1" indent="-514350" algn="just">
              <a:buAutoNum type="arabicPeriod"/>
            </a:pPr>
            <a:endParaRPr lang="es-CO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586790" y="2103121"/>
            <a:ext cx="50814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OBJETIVO: Propender </a:t>
            </a:r>
            <a:r>
              <a:rPr lang="es-ES" sz="2800" dirty="0"/>
              <a:t>y velar por el cumplimiento de los deberes, derechos y humanización en la atención de pacientes garantizando el mejoramiento de la calidad en la prestación de servicios en </a:t>
            </a:r>
            <a:r>
              <a:rPr lang="es-CO" sz="2800" dirty="0"/>
              <a:t>el Hospital Regional de </a:t>
            </a:r>
            <a:r>
              <a:rPr lang="es-CO" sz="2800" dirty="0" err="1"/>
              <a:t>Moniquirá</a:t>
            </a:r>
            <a:r>
              <a:rPr lang="es-CO" sz="2800" dirty="0"/>
              <a:t>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07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 smtClean="0"/>
              <a:t>VERIFICACIÓN DE QUORUM</a:t>
            </a:r>
            <a:endParaRPr lang="es-CO" sz="4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35531" y="2325189"/>
            <a:ext cx="8660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2800" dirty="0"/>
              <a:t>Gerente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/>
              <a:t>Subgerencia Científica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/>
              <a:t>Representante médicos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/>
              <a:t>Representante enfermería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/>
              <a:t>Representantes de los Usuarios</a:t>
            </a:r>
          </a:p>
          <a:p>
            <a:pPr marL="971550" lvl="1" indent="-514350" algn="just">
              <a:buAutoNum type="arabicPeriod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2773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/>
              <a:t>PQRSF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DDCDDE-2FDF-484C-B09B-FA126FF2D343}"/>
              </a:ext>
            </a:extLst>
          </p:cNvPr>
          <p:cNvSpPr txBox="1"/>
          <p:nvPr/>
        </p:nvSpPr>
        <p:spPr>
          <a:xfrm>
            <a:off x="1958758" y="1227574"/>
            <a:ext cx="467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Durante el mes de </a:t>
            </a:r>
            <a:r>
              <a:rPr lang="es-CO" dirty="0" smtClean="0"/>
              <a:t>Abril</a:t>
            </a:r>
            <a:r>
              <a:rPr lang="es-CO" dirty="0" smtClean="0"/>
              <a:t> </a:t>
            </a:r>
            <a:r>
              <a:rPr lang="es-CO" dirty="0"/>
              <a:t>se presentaron </a:t>
            </a:r>
            <a:r>
              <a:rPr lang="es-CO" dirty="0" smtClean="0"/>
              <a:t>38</a:t>
            </a:r>
            <a:r>
              <a:rPr lang="es-CO" dirty="0" smtClean="0"/>
              <a:t> </a:t>
            </a:r>
            <a:r>
              <a:rPr lang="es-CO" dirty="0"/>
              <a:t>quejas, </a:t>
            </a:r>
            <a:r>
              <a:rPr lang="es-CO" dirty="0" smtClean="0"/>
              <a:t>1 Reclamo </a:t>
            </a:r>
            <a:r>
              <a:rPr lang="es-CO" dirty="0"/>
              <a:t>y </a:t>
            </a:r>
            <a:r>
              <a:rPr lang="es-CO" dirty="0" smtClean="0"/>
              <a:t> 8 felicitaciones</a:t>
            </a:r>
            <a:r>
              <a:rPr lang="es-CO" dirty="0"/>
              <a:t>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860842"/>
              </p:ext>
            </p:extLst>
          </p:nvPr>
        </p:nvGraphicFramePr>
        <p:xfrm>
          <a:off x="5956663" y="2292530"/>
          <a:ext cx="5486399" cy="35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550044"/>
              </p:ext>
            </p:extLst>
          </p:nvPr>
        </p:nvGraphicFramePr>
        <p:xfrm>
          <a:off x="126609" y="2292530"/>
          <a:ext cx="5492429" cy="382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849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/>
              <a:t>PQRSF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343139"/>
              </p:ext>
            </p:extLst>
          </p:nvPr>
        </p:nvGraphicFramePr>
        <p:xfrm>
          <a:off x="2003736" y="1209822"/>
          <a:ext cx="9664505" cy="458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07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/>
              <a:t>PQRSF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037902"/>
              </p:ext>
            </p:extLst>
          </p:nvPr>
        </p:nvGraphicFramePr>
        <p:xfrm>
          <a:off x="1432560" y="1375702"/>
          <a:ext cx="9849730" cy="472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83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/>
              <a:t>PQRSF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058552"/>
              </p:ext>
            </p:extLst>
          </p:nvPr>
        </p:nvGraphicFramePr>
        <p:xfrm>
          <a:off x="2124222" y="1392270"/>
          <a:ext cx="8299937" cy="503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27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13AD-CB25-4B86-A1C2-1094E2E26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241" y="385243"/>
            <a:ext cx="9144000" cy="613131"/>
          </a:xfrm>
        </p:spPr>
        <p:txBody>
          <a:bodyPr>
            <a:noAutofit/>
          </a:bodyPr>
          <a:lstStyle/>
          <a:p>
            <a:r>
              <a:rPr lang="es-CO" sz="4800" dirty="0"/>
              <a:t>PQRSF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85407"/>
              </p:ext>
            </p:extLst>
          </p:nvPr>
        </p:nvGraphicFramePr>
        <p:xfrm>
          <a:off x="2524241" y="998374"/>
          <a:ext cx="7674835" cy="524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7493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118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COMITÉ DE ETICA</vt:lpstr>
      <vt:lpstr>ORDEN DEL DÍA</vt:lpstr>
      <vt:lpstr>VERIFICACIÓN DE QUORUM</vt:lpstr>
      <vt:lpstr>PQRSF</vt:lpstr>
      <vt:lpstr>PQRSF</vt:lpstr>
      <vt:lpstr>PQRSF</vt:lpstr>
      <vt:lpstr>PQRSF</vt:lpstr>
      <vt:lpstr>PQRSF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DEL USUARIO</dc:title>
  <dc:creator>HOSPITAL REGIONAL DE MONIQUIRA E.S.E</dc:creator>
  <cp:lastModifiedBy>Experiencia al Usuario-02</cp:lastModifiedBy>
  <cp:revision>65</cp:revision>
  <dcterms:created xsi:type="dcterms:W3CDTF">2024-03-13T00:21:32Z</dcterms:created>
  <dcterms:modified xsi:type="dcterms:W3CDTF">2024-05-29T21:29:43Z</dcterms:modified>
</cp:coreProperties>
</file>