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59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0" d="100"/>
          <a:sy n="40" d="100"/>
        </p:scale>
        <p:origin x="84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F5F97-1020-4EE6-ACA1-E90897E1D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759910-1034-49E7-BC79-A28022929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8F966D-C1C7-40B0-8162-73CDD1D8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DB57A8-5238-40C4-9A88-85BF392C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7885B3-B239-4D90-B0FD-A877E874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359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4AE1A-77EF-484F-A804-44EA302E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646D03-5F22-4FA5-9817-2E410DFDD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E9FB61-F9C1-4AA1-99BC-7FC86001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68517D-FDB7-4C54-926C-6304547E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863A7-71BC-40F8-A158-5A9A6057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740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C4E17-CB96-4580-8A84-23CF451DA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E743F1-DEAC-4FEA-91AE-57CBDF598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BEDFEA-2651-4C28-9F34-60EF5619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8A936E-A542-4128-89FE-25910D87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454940-65B8-43B5-805A-62F15723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943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86DA25-4C0D-463D-8289-FD732DC7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7EFF1D-D0BE-43A4-A41B-9A5351DE9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3B7E19-8BC9-476E-B506-BDD3FD610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BF8CF4-5E72-4DEB-B453-063D3A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299471-A835-445F-85B7-0393FD2DB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22F38A-CD7A-4C0A-841F-3C02134E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08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640F6-05C2-4688-955A-7296D0579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DF0F71-EDCE-454E-AC7A-677AE7014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21545F-6E58-42EF-8380-F7D3C73B9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EE216B-093A-470C-8716-5CD593F78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4D12FC-F7E9-471F-9845-0726EC891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1A4E2CE-8782-4667-83A9-AD4D03229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42954F-5699-49D0-B195-CC6190678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28E020-0DE7-4ADC-B298-3E3348C4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253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1C42E-3A84-4A7D-A0D7-DFDBEEDA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07FEBB-E137-4290-A7C2-BB81D055C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BB4A668-FBFF-444A-9606-25D30B87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EAD0BAB-85DB-4994-8FE2-8B134970A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565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EAEA6E-C7E2-400D-9F2C-7655A3A7F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5EAF9C2-66E4-4F6C-B5A9-DCE7CBD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54F549-00DE-4C3D-92E9-C11D0660D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5723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AC0ED-9A90-49B3-8F84-4CCBDA10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2F82F6-A48C-4802-95FC-4E44B56B9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CDABEF-7742-4D1B-98F0-BDC980609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4EEF5A-EECA-4654-BFBC-C3224B67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26A55B-4ECE-4555-81F3-7B01EFF5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BC4BBE-5C8F-406F-A5F6-D7DC51E7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131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85C43-08EF-4BD9-A218-38CAD266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4B6F318-8444-4900-BC88-875353FA60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D25216-3601-4132-A466-A43F91446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07827F-E9CB-426E-88E8-51BB7023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5746CE-82F9-4FA8-9A0E-E8F8DA709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1589BA-AA34-440C-96EE-5096F4D80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469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951E2B-923F-4458-9B56-B6694F6C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F8E8BD-05AE-42F6-A28F-DE6821AC6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F1BADB-96DB-4328-9A9B-39ECD064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F361CB-E120-4FCE-BC69-B351C1064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0C5800-7D4C-473A-A846-3DA77B77F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584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9A63E9-572F-4E70-900E-8289A8BA0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3A2B5C-5897-4F84-B25A-DEA36E31F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819DD3-DEDB-4FDA-B961-E728E57A9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EFDFE9-8BB3-47D4-8027-F3E67B3CA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ABD4CB-278D-4FCC-99DC-7BC9FE90A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354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BD8030-76DF-446F-8225-156CADC5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1A0A47-AAFE-4984-8867-B71DC703F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E5AFFB-23A1-4118-A1AD-F7A3420B9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7482B8-2E51-4D91-8D5A-2BE6ED75B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2081BF-C090-4E4F-855F-FB857FCD2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182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69533-1871-4A5A-9BE1-C29688C85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1036" y="2145620"/>
            <a:ext cx="6655837" cy="949514"/>
          </a:xfrm>
        </p:spPr>
        <p:txBody>
          <a:bodyPr>
            <a:noAutofit/>
          </a:bodyPr>
          <a:lstStyle/>
          <a:p>
            <a:r>
              <a:rPr lang="es-MX" sz="4800" b="1" dirty="0" smtClean="0">
                <a:solidFill>
                  <a:schemeClr val="bg1"/>
                </a:solidFill>
              </a:rPr>
              <a:t>PQRSDF ABRIL</a:t>
            </a:r>
            <a:endParaRPr lang="es-CO" sz="4800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D6ED36-3E6F-4691-BDA3-31B08010D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103" y="4815138"/>
            <a:ext cx="9144000" cy="846756"/>
          </a:xfrm>
        </p:spPr>
        <p:txBody>
          <a:bodyPr>
            <a:normAutofit/>
          </a:bodyPr>
          <a:lstStyle/>
          <a:p>
            <a:r>
              <a:rPr lang="es-MX" dirty="0" smtClean="0"/>
              <a:t>EXPERIENCIA DEL USUARIO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9508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809860"/>
              </p:ext>
            </p:extLst>
          </p:nvPr>
        </p:nvGraphicFramePr>
        <p:xfrm>
          <a:off x="419339" y="2713277"/>
          <a:ext cx="7088367" cy="3331815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362789">
                  <a:extLst>
                    <a:ext uri="{9D8B030D-6E8A-4147-A177-3AD203B41FA5}">
                      <a16:colId xmlns:a16="http://schemas.microsoft.com/office/drawing/2014/main" val="4011476961"/>
                    </a:ext>
                  </a:extLst>
                </a:gridCol>
                <a:gridCol w="2362789">
                  <a:extLst>
                    <a:ext uri="{9D8B030D-6E8A-4147-A177-3AD203B41FA5}">
                      <a16:colId xmlns:a16="http://schemas.microsoft.com/office/drawing/2014/main" val="3803734640"/>
                    </a:ext>
                  </a:extLst>
                </a:gridCol>
                <a:gridCol w="2362789">
                  <a:extLst>
                    <a:ext uri="{9D8B030D-6E8A-4147-A177-3AD203B41FA5}">
                      <a16:colId xmlns:a16="http://schemas.microsoft.com/office/drawing/2014/main" val="289180647"/>
                    </a:ext>
                  </a:extLst>
                </a:gridCol>
              </a:tblGrid>
              <a:tr h="666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 dirty="0">
                          <a:effectLst/>
                        </a:rPr>
                        <a:t>Tipo de Asunto</a:t>
                      </a:r>
                      <a:endParaRPr lang="es-CO" sz="20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Total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%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77910350"/>
                  </a:ext>
                </a:extLst>
              </a:tr>
              <a:tr h="666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Quejas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29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59,2%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10480938"/>
                  </a:ext>
                </a:extLst>
              </a:tr>
              <a:tr h="666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 dirty="0">
                          <a:effectLst/>
                        </a:rPr>
                        <a:t>Felicitaciones</a:t>
                      </a:r>
                      <a:endParaRPr lang="es-CO" sz="20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15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30,6%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40792216"/>
                  </a:ext>
                </a:extLst>
              </a:tr>
              <a:tr h="666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Peticiones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4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8,2%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41211152"/>
                  </a:ext>
                </a:extLst>
              </a:tr>
              <a:tr h="6663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Sugerencias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1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 dirty="0">
                          <a:effectLst/>
                        </a:rPr>
                        <a:t>2,0%</a:t>
                      </a:r>
                      <a:endParaRPr lang="es-CO" sz="20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07806515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2627869" y="1360957"/>
            <a:ext cx="90863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Arial MT"/>
              </a:rPr>
              <a:t>Predominio claro de </a:t>
            </a: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Arial MT"/>
              </a:rPr>
              <a:t>Quejas (59,2%)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Arial MT"/>
              </a:rPr>
              <a:t>, pero con un número importante de </a:t>
            </a: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Arial MT"/>
              </a:rPr>
              <a:t>Felicitaciones (30,6%)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Arial MT"/>
              </a:rPr>
              <a:t> que reflejan reconocimiento a la humanización y calidad.</a:t>
            </a:r>
            <a:endParaRPr lang="es-CO" sz="1600" dirty="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608821" y="277482"/>
            <a:ext cx="24373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PQRSDF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220" y="2707417"/>
            <a:ext cx="3213381" cy="322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41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307381"/>
              </p:ext>
            </p:extLst>
          </p:nvPr>
        </p:nvGraphicFramePr>
        <p:xfrm>
          <a:off x="534610" y="2086578"/>
          <a:ext cx="6669400" cy="425646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334700">
                  <a:extLst>
                    <a:ext uri="{9D8B030D-6E8A-4147-A177-3AD203B41FA5}">
                      <a16:colId xmlns:a16="http://schemas.microsoft.com/office/drawing/2014/main" val="1227760616"/>
                    </a:ext>
                  </a:extLst>
                </a:gridCol>
                <a:gridCol w="3334700">
                  <a:extLst>
                    <a:ext uri="{9D8B030D-6E8A-4147-A177-3AD203B41FA5}">
                      <a16:colId xmlns:a16="http://schemas.microsoft.com/office/drawing/2014/main" val="992823977"/>
                    </a:ext>
                  </a:extLst>
                </a:gridCol>
              </a:tblGrid>
              <a:tr h="354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Servicio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Total</a:t>
                      </a:r>
                      <a:endParaRPr lang="es-CO" sz="18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82948914"/>
                  </a:ext>
                </a:extLst>
              </a:tr>
              <a:tr h="354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Urgencias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12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53890926"/>
                  </a:ext>
                </a:extLst>
              </a:tr>
              <a:tr h="354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Agendamiento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10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4254765"/>
                  </a:ext>
                </a:extLst>
              </a:tr>
              <a:tr h="354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Consulta externa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9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31996314"/>
                  </a:ext>
                </a:extLst>
              </a:tr>
              <a:tr h="354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Hospitalización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5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45303183"/>
                  </a:ext>
                </a:extLst>
              </a:tr>
              <a:tr h="354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Cirugía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2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62644412"/>
                  </a:ext>
                </a:extLst>
              </a:tr>
              <a:tr h="354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Experiencia del usuario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2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12795215"/>
                  </a:ext>
                </a:extLst>
              </a:tr>
              <a:tr h="354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Facturación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2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80343816"/>
                  </a:ext>
                </a:extLst>
              </a:tr>
              <a:tr h="354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Imágenes diagnósticas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2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246130"/>
                  </a:ext>
                </a:extLst>
              </a:tr>
              <a:tr h="354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Pediatría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2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90267730"/>
                  </a:ext>
                </a:extLst>
              </a:tr>
              <a:tr h="354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Vigilancia / Seguridad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2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20806746"/>
                  </a:ext>
                </a:extLst>
              </a:tr>
              <a:tr h="354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Terapias Físicas</a:t>
                      </a:r>
                      <a:endParaRPr lang="es-CO" sz="18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1</a:t>
                      </a:r>
                      <a:endParaRPr lang="es-CO" sz="18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14302780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897924" y="1163248"/>
            <a:ext cx="105938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Arial MT"/>
              </a:rPr>
              <a:t>Urgencias (12)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Arial MT"/>
              </a:rPr>
              <a:t> y </a:t>
            </a: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Arial MT"/>
              </a:rPr>
              <a:t>Agendamiento (10)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Arial MT"/>
              </a:rPr>
              <a:t> son los servicios con mayor número de PQRSDF, seguidos de </a:t>
            </a: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Arial MT"/>
              </a:rPr>
              <a:t>Consulta externa (9)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Arial MT"/>
              </a:rPr>
              <a:t>.</a:t>
            </a:r>
            <a:endParaRPr lang="es-CO" sz="1600" dirty="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608821" y="277482"/>
            <a:ext cx="24373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PQRSDF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3324" y="2441036"/>
            <a:ext cx="3223470" cy="231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646876"/>
              </p:ext>
            </p:extLst>
          </p:nvPr>
        </p:nvGraphicFramePr>
        <p:xfrm>
          <a:off x="760553" y="1706607"/>
          <a:ext cx="5014605" cy="380385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671535">
                  <a:extLst>
                    <a:ext uri="{9D8B030D-6E8A-4147-A177-3AD203B41FA5}">
                      <a16:colId xmlns:a16="http://schemas.microsoft.com/office/drawing/2014/main" val="2412373022"/>
                    </a:ext>
                  </a:extLst>
                </a:gridCol>
                <a:gridCol w="1671535">
                  <a:extLst>
                    <a:ext uri="{9D8B030D-6E8A-4147-A177-3AD203B41FA5}">
                      <a16:colId xmlns:a16="http://schemas.microsoft.com/office/drawing/2014/main" val="2044207009"/>
                    </a:ext>
                  </a:extLst>
                </a:gridCol>
                <a:gridCol w="1671535">
                  <a:extLst>
                    <a:ext uri="{9D8B030D-6E8A-4147-A177-3AD203B41FA5}">
                      <a16:colId xmlns:a16="http://schemas.microsoft.com/office/drawing/2014/main" val="1099276091"/>
                    </a:ext>
                  </a:extLst>
                </a:gridCol>
              </a:tblGrid>
              <a:tr h="1267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 dirty="0">
                          <a:effectLst/>
                        </a:rPr>
                        <a:t>Canal</a:t>
                      </a:r>
                      <a:endParaRPr lang="es-CO" sz="20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 dirty="0">
                          <a:effectLst/>
                        </a:rPr>
                        <a:t>Total</a:t>
                      </a:r>
                      <a:endParaRPr lang="es-CO" sz="20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%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35001640"/>
                  </a:ext>
                </a:extLst>
              </a:tr>
              <a:tr h="1267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Buzones físicos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40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81,6%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93178951"/>
                  </a:ext>
                </a:extLst>
              </a:tr>
              <a:tr h="1267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Página Web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9</a:t>
                      </a:r>
                      <a:endParaRPr lang="es-CO" sz="20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 dirty="0">
                          <a:effectLst/>
                        </a:rPr>
                        <a:t>18,4%</a:t>
                      </a:r>
                      <a:endParaRPr lang="es-CO" sz="20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43970657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2751030" y="342796"/>
            <a:ext cx="63929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CANAL DE RECEPCIÓN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16468" r="8170" b="10944"/>
          <a:stretch/>
        </p:blipFill>
        <p:spPr>
          <a:xfrm>
            <a:off x="7378598" y="1998787"/>
            <a:ext cx="2294791" cy="3492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2265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817131"/>
              </p:ext>
            </p:extLst>
          </p:nvPr>
        </p:nvGraphicFramePr>
        <p:xfrm>
          <a:off x="255487" y="1907821"/>
          <a:ext cx="6313755" cy="427641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104585">
                  <a:extLst>
                    <a:ext uri="{9D8B030D-6E8A-4147-A177-3AD203B41FA5}">
                      <a16:colId xmlns:a16="http://schemas.microsoft.com/office/drawing/2014/main" val="779000683"/>
                    </a:ext>
                  </a:extLst>
                </a:gridCol>
                <a:gridCol w="2104585">
                  <a:extLst>
                    <a:ext uri="{9D8B030D-6E8A-4147-A177-3AD203B41FA5}">
                      <a16:colId xmlns:a16="http://schemas.microsoft.com/office/drawing/2014/main" val="1287026471"/>
                    </a:ext>
                  </a:extLst>
                </a:gridCol>
                <a:gridCol w="2104585">
                  <a:extLst>
                    <a:ext uri="{9D8B030D-6E8A-4147-A177-3AD203B41FA5}">
                      <a16:colId xmlns:a16="http://schemas.microsoft.com/office/drawing/2014/main" val="2458252793"/>
                    </a:ext>
                  </a:extLst>
                </a:gridCol>
              </a:tblGrid>
              <a:tr h="431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Atributo de Calidad</a:t>
                      </a:r>
                      <a:endParaRPr lang="es-CO" sz="16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Total</a:t>
                      </a:r>
                      <a:endParaRPr lang="es-CO" sz="16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%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71920844"/>
                  </a:ext>
                </a:extLst>
              </a:tr>
              <a:tr h="8436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Calidad en la Atención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31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63,3%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00172351"/>
                  </a:ext>
                </a:extLst>
              </a:tr>
              <a:tr h="431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Oportunidad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9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18,4%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43706743"/>
                  </a:ext>
                </a:extLst>
              </a:tr>
              <a:tr h="431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Trato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4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8,2%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51455442"/>
                  </a:ext>
                </a:extLst>
              </a:tr>
              <a:tr h="431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Tiempo de Espera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3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6,1%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82713914"/>
                  </a:ext>
                </a:extLst>
              </a:tr>
              <a:tr h="431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Información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2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4,0%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55453867"/>
                  </a:ext>
                </a:extLst>
              </a:tr>
              <a:tr h="8436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Infraestructura y Confort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0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0%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8386560"/>
                  </a:ext>
                </a:extLst>
              </a:tr>
              <a:tr h="431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Accesibilidad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0</a:t>
                      </a:r>
                      <a:endParaRPr lang="es-CO" sz="16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0%</a:t>
                      </a:r>
                      <a:endParaRPr lang="es-CO" sz="16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35962418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2694519" y="355859"/>
            <a:ext cx="68943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ATRIBUTOS DE CALIDAD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46" y="2677842"/>
            <a:ext cx="3718952" cy="20385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3873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9256" y="425699"/>
            <a:ext cx="996755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s-CO" b="1" dirty="0" smtClean="0">
                <a:solidFill>
                  <a:schemeClr val="accent2"/>
                </a:solidFill>
                <a:ea typeface="Times New Roman" panose="02020603050405020304" pitchFamily="18" charset="0"/>
                <a:cs typeface="Arial MT"/>
              </a:rPr>
              <a:t>ASPECTOS CRÍTICOS IDENTIFICADOS</a:t>
            </a:r>
          </a:p>
          <a:p>
            <a:pPr lvl="0" algn="ctr">
              <a:spcAft>
                <a:spcPts val="0"/>
              </a:spcAft>
            </a:pPr>
            <a:endParaRPr lang="es-CO" dirty="0" smtClean="0">
              <a:solidFill>
                <a:schemeClr val="accent2"/>
              </a:solidFill>
              <a:ea typeface="Arial MT"/>
              <a:cs typeface="Arial MT"/>
            </a:endParaRPr>
          </a:p>
          <a:p>
            <a:pPr marL="742950" lvl="1" indent="-285750"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CO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Agendamiento</a:t>
            </a:r>
            <a:r>
              <a:rPr lang="es-CO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s-CO" dirty="0">
                <a:ea typeface="Times New Roman" panose="02020603050405020304" pitchFamily="18" charset="0"/>
                <a:cs typeface="Times New Roman" panose="02020603050405020304" pitchFamily="18" charset="0"/>
              </a:rPr>
              <a:t> dificultades para asignar citas, cancelaciones sin previo aviso, fallas en plataforma y tiempos de espera excesivos en ventanilla.</a:t>
            </a:r>
            <a:endParaRPr lang="es-CO" dirty="0">
              <a:ea typeface="Arial MT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CO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Urgencias:</a:t>
            </a:r>
            <a:r>
              <a:rPr lang="es-CO" dirty="0">
                <a:ea typeface="Times New Roman" panose="02020603050405020304" pitchFamily="18" charset="0"/>
                <a:cs typeface="Times New Roman" panose="02020603050405020304" pitchFamily="18" charset="0"/>
              </a:rPr>
              <a:t> demoras prolongadas en la atención inicial (superiores a 3 horas), percepción de falta de personal y deficiencias en trato humanizado.</a:t>
            </a:r>
            <a:endParaRPr lang="es-CO" dirty="0">
              <a:ea typeface="Arial MT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CO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Consulta externa:</a:t>
            </a:r>
            <a:r>
              <a:rPr lang="es-CO" dirty="0">
                <a:ea typeface="Times New Roman" panose="02020603050405020304" pitchFamily="18" charset="0"/>
                <a:cs typeface="Times New Roman" panose="02020603050405020304" pitchFamily="18" charset="0"/>
              </a:rPr>
              <a:t> reportes de inasistencia de médicos a consulta, cambios en horarios y falta de claridad en indicaciones médicas.</a:t>
            </a:r>
            <a:endParaRPr lang="es-CO" dirty="0">
              <a:ea typeface="Arial MT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CO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Facturación:</a:t>
            </a:r>
            <a:r>
              <a:rPr lang="es-CO" dirty="0">
                <a:ea typeface="Times New Roman" panose="02020603050405020304" pitchFamily="18" charset="0"/>
                <a:cs typeface="Times New Roman" panose="02020603050405020304" pitchFamily="18" charset="0"/>
              </a:rPr>
              <a:t> retrasos en activar citas o confirmar turnos, afectando la oportunidad en la atención.</a:t>
            </a:r>
            <a:endParaRPr lang="es-CO" dirty="0">
              <a:ea typeface="Arial MT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CO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Trato inadecuado:</a:t>
            </a:r>
            <a:r>
              <a:rPr lang="es-CO" dirty="0">
                <a:ea typeface="Times New Roman" panose="02020603050405020304" pitchFamily="18" charset="0"/>
                <a:cs typeface="Times New Roman" panose="02020603050405020304" pitchFamily="18" charset="0"/>
              </a:rPr>
              <a:t> algunos usuarios refieren actitudes poco amables y falta de escucha activa de parte de personal asistencial o administrativo</a:t>
            </a:r>
            <a:r>
              <a:rPr lang="es-CO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CO" dirty="0">
              <a:solidFill>
                <a:schemeClr val="accent2"/>
              </a:solidFill>
              <a:effectLst/>
              <a:ea typeface="Arial MT"/>
              <a:cs typeface="Times New Roman" panose="02020603050405020304" pitchFamily="18" charset="0"/>
            </a:endParaRPr>
          </a:p>
          <a:p>
            <a:pPr lvl="0" algn="ctr"/>
            <a:r>
              <a:rPr lang="es-CO" b="1" dirty="0" smtClean="0">
                <a:solidFill>
                  <a:schemeClr val="accent2"/>
                </a:solidFill>
              </a:rPr>
              <a:t>ASPECTOS POSITIVOS DESTACADOS</a:t>
            </a:r>
          </a:p>
          <a:p>
            <a:pPr lvl="0" algn="ctr"/>
            <a:endParaRPr lang="es-CO" dirty="0" smtClean="0"/>
          </a:p>
          <a:p>
            <a:pPr lvl="1"/>
            <a:r>
              <a:rPr lang="es-CO" dirty="0" smtClean="0"/>
              <a:t>Reconocimiento </a:t>
            </a:r>
            <a:r>
              <a:rPr lang="es-CO" dirty="0"/>
              <a:t>constante al personal de </a:t>
            </a:r>
            <a:r>
              <a:rPr lang="es-CO" b="1" dirty="0"/>
              <a:t>Hospitalización</a:t>
            </a:r>
            <a:r>
              <a:rPr lang="es-CO" dirty="0"/>
              <a:t> y </a:t>
            </a:r>
            <a:r>
              <a:rPr lang="es-CO" b="1" dirty="0"/>
              <a:t>Ginecoobstetricia</a:t>
            </a:r>
            <a:r>
              <a:rPr lang="es-CO" dirty="0"/>
              <a:t> por empatía, acompañamiento y calidez.</a:t>
            </a:r>
          </a:p>
          <a:p>
            <a:pPr lvl="1"/>
            <a:r>
              <a:rPr lang="es-CO" dirty="0"/>
              <a:t>Felicitaciones al servicio de </a:t>
            </a:r>
            <a:r>
              <a:rPr lang="es-CO" b="1" dirty="0"/>
              <a:t>Imágenes diagnósticas</a:t>
            </a:r>
            <a:r>
              <a:rPr lang="es-CO" dirty="0"/>
              <a:t> por amabilidad y profesionalismo.</a:t>
            </a:r>
          </a:p>
          <a:p>
            <a:pPr lvl="1"/>
            <a:r>
              <a:rPr lang="es-CO" dirty="0"/>
              <a:t>Varios usuarios destacaron la </a:t>
            </a:r>
            <a:r>
              <a:rPr lang="es-CO" b="1" dirty="0"/>
              <a:t>humanización en la atención</a:t>
            </a:r>
            <a:r>
              <a:rPr lang="es-CO" dirty="0"/>
              <a:t> y la disposición de médicos y enfermeras en diferentes servicios.</a:t>
            </a:r>
          </a:p>
          <a:p>
            <a:pPr marL="742950" lvl="1" indent="-285750"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CO" sz="1400" dirty="0">
              <a:effectLst/>
              <a:ea typeface="Arial MT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806" y="1692733"/>
            <a:ext cx="1790394" cy="10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4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1254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329</Words>
  <Application>Microsoft Office PowerPoint</Application>
  <PresentationFormat>Panorámica</PresentationFormat>
  <Paragraphs>93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Arial MT</vt:lpstr>
      <vt:lpstr>Calibri</vt:lpstr>
      <vt:lpstr>Calibri Light</vt:lpstr>
      <vt:lpstr>Courier New</vt:lpstr>
      <vt:lpstr>Times New Roman</vt:lpstr>
      <vt:lpstr>Tema de Office</vt:lpstr>
      <vt:lpstr>PQRSDF ABRIL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PRESENTACIÓN</dc:title>
  <dc:creator>user</dc:creator>
  <cp:lastModifiedBy>Experiencia al Usuario-02</cp:lastModifiedBy>
  <cp:revision>15</cp:revision>
  <dcterms:created xsi:type="dcterms:W3CDTF">2024-08-26T14:52:25Z</dcterms:created>
  <dcterms:modified xsi:type="dcterms:W3CDTF">2025-09-05T15:37:20Z</dcterms:modified>
</cp:coreProperties>
</file>