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62" r:id="rId5"/>
    <p:sldId id="267" r:id="rId6"/>
    <p:sldId id="266" r:id="rId7"/>
    <p:sldId id="269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BA5036A-18F4-4362-8267-67D9CC1BE199}">
          <p14:sldIdLst>
            <p14:sldId id="256"/>
            <p14:sldId id="261"/>
            <p14:sldId id="263"/>
            <p14:sldId id="262"/>
            <p14:sldId id="267"/>
            <p14:sldId id="266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5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PQRSDF%20JUNIO%20Y%20JULIO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PQRSDF%20JUNIO%20Y%20JULIO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PQRSDF%20JUNIO%20Y%20JULIO%20(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PQRSDF%20JUNIO%20Y%20JULIO%20(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EXU-02\Downloads\PQRSDF%20JUNIO%20Y%20JULIO%20(1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4"/>
                </a:gs>
                <a:gs pos="100000">
                  <a:schemeClr val="accent4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JULIO!$C$4:$C$10</c:f>
              <c:strCache>
                <c:ptCount val="7"/>
                <c:pt idx="0">
                  <c:v>Denuncia</c:v>
                </c:pt>
                <c:pt idx="1">
                  <c:v>Felicitación</c:v>
                </c:pt>
                <c:pt idx="2">
                  <c:v>Peticion</c:v>
                </c:pt>
                <c:pt idx="3">
                  <c:v>Queja</c:v>
                </c:pt>
                <c:pt idx="4">
                  <c:v>Reclamo</c:v>
                </c:pt>
                <c:pt idx="5">
                  <c:v>Sugerencia</c:v>
                </c:pt>
                <c:pt idx="6">
                  <c:v>Total general</c:v>
                </c:pt>
              </c:strCache>
            </c:strRef>
          </c:cat>
          <c:val>
            <c:numRef>
              <c:f>JULIO!$D$4:$D$10</c:f>
              <c:numCache>
                <c:formatCode>General</c:formatCode>
                <c:ptCount val="7"/>
                <c:pt idx="0">
                  <c:v>2</c:v>
                </c:pt>
                <c:pt idx="1">
                  <c:v>9</c:v>
                </c:pt>
                <c:pt idx="2">
                  <c:v>4</c:v>
                </c:pt>
                <c:pt idx="3">
                  <c:v>29</c:v>
                </c:pt>
                <c:pt idx="4">
                  <c:v>1</c:v>
                </c:pt>
                <c:pt idx="5">
                  <c:v>1</c:v>
                </c:pt>
                <c:pt idx="6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D1-4D98-BD3A-75D161B5447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554951279"/>
        <c:axId val="554937551"/>
      </c:barChart>
      <c:catAx>
        <c:axId val="554951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s-CO"/>
          </a:p>
        </c:txPr>
        <c:crossAx val="554937551"/>
        <c:crosses val="autoZero"/>
        <c:auto val="1"/>
        <c:lblAlgn val="ctr"/>
        <c:lblOffset val="100"/>
        <c:noMultiLvlLbl val="0"/>
      </c:catAx>
      <c:valAx>
        <c:axId val="55493755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54951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478691832858499E-2"/>
          <c:y val="2.9842890107669388E-2"/>
          <c:w val="0.92953466286799624"/>
          <c:h val="0.62727383810328241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4"/>
                </a:gs>
                <a:gs pos="100000">
                  <a:schemeClr val="accent4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JULIO!$C$22:$C$32</c:f>
              <c:strCache>
                <c:ptCount val="11"/>
                <c:pt idx="0">
                  <c:v>ENFERMERÍA</c:v>
                </c:pt>
                <c:pt idx="1">
                  <c:v>RECURSOS FISICOS</c:v>
                </c:pt>
                <c:pt idx="2">
                  <c:v>AGENDAMIENTO</c:v>
                </c:pt>
                <c:pt idx="3">
                  <c:v>AUTORIZACIONES</c:v>
                </c:pt>
                <c:pt idx="4">
                  <c:v>CONSULTA EXTERNA</c:v>
                </c:pt>
                <c:pt idx="5">
                  <c:v>EXPERIENCIA DEL USUARIO</c:v>
                </c:pt>
                <c:pt idx="6">
                  <c:v>FACTURACION Y RADICACION</c:v>
                </c:pt>
                <c:pt idx="7">
                  <c:v>GINECOOBSTETRICIA</c:v>
                </c:pt>
                <c:pt idx="8">
                  <c:v>LABORATORIO</c:v>
                </c:pt>
                <c:pt idx="9">
                  <c:v>URGENCIAS</c:v>
                </c:pt>
                <c:pt idx="10">
                  <c:v>NUTRICIONISTA</c:v>
                </c:pt>
              </c:strCache>
            </c:strRef>
          </c:cat>
          <c:val>
            <c:numRef>
              <c:f>JULIO!$D$22:$D$32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17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2</c:v>
                </c:pt>
                <c:pt idx="7">
                  <c:v>1</c:v>
                </c:pt>
                <c:pt idx="8">
                  <c:v>4</c:v>
                </c:pt>
                <c:pt idx="9">
                  <c:v>4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37-4679-9373-27B5EDC3CCF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670618895"/>
        <c:axId val="670619311"/>
      </c:barChart>
      <c:catAx>
        <c:axId val="670618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s-CO"/>
          </a:p>
        </c:txPr>
        <c:crossAx val="670619311"/>
        <c:crosses val="autoZero"/>
        <c:auto val="1"/>
        <c:lblAlgn val="ctr"/>
        <c:lblOffset val="100"/>
        <c:noMultiLvlLbl val="0"/>
      </c:catAx>
      <c:valAx>
        <c:axId val="67061931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70618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930814213821073E-3"/>
          <c:y val="0.17828988123160247"/>
          <c:w val="0.9155301837270341"/>
          <c:h val="0.72088764946048411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4"/>
                </a:gs>
                <a:gs pos="100000">
                  <a:schemeClr val="accent4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JULIO!$L$14:$L$17</c:f>
              <c:strCache>
                <c:ptCount val="4"/>
                <c:pt idx="0">
                  <c:v>Coosalud</c:v>
                </c:pt>
                <c:pt idx="1">
                  <c:v>Famisanar</c:v>
                </c:pt>
                <c:pt idx="2">
                  <c:v>Nuevaeps</c:v>
                </c:pt>
                <c:pt idx="3">
                  <c:v>Sanitas</c:v>
                </c:pt>
              </c:strCache>
            </c:strRef>
          </c:cat>
          <c:val>
            <c:numRef>
              <c:f>JULIO!$M$14:$M$17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EB-4141-A6FD-44AEC9FEF82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670630127"/>
        <c:axId val="670625967"/>
      </c:barChart>
      <c:catAx>
        <c:axId val="670630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s-CO"/>
          </a:p>
        </c:txPr>
        <c:crossAx val="670625967"/>
        <c:crosses val="autoZero"/>
        <c:auto val="1"/>
        <c:lblAlgn val="ctr"/>
        <c:lblOffset val="100"/>
        <c:noMultiLvlLbl val="0"/>
      </c:catAx>
      <c:valAx>
        <c:axId val="67062596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706301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MODALIDAD DE RECECCION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73-45B2-8AF0-24BF1398473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73-45B2-8AF0-24BF1398473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2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73-45B2-8AF0-24BF1398473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JULIO!$K$3:$K$5</c:f>
              <c:strCache>
                <c:ptCount val="3"/>
                <c:pt idx="0">
                  <c:v>MODALIDAD DE RECECCION </c:v>
                </c:pt>
                <c:pt idx="1">
                  <c:v>Buzones</c:v>
                </c:pt>
                <c:pt idx="2">
                  <c:v>Página web</c:v>
                </c:pt>
              </c:strCache>
            </c:strRef>
          </c:cat>
          <c:val>
            <c:numRef>
              <c:f>JULIO!$L$3:$L$5</c:f>
              <c:numCache>
                <c:formatCode>General</c:formatCode>
                <c:ptCount val="3"/>
                <c:pt idx="1">
                  <c:v>17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473-45B2-8AF0-24BF1398473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TIPIFICACION DE LAS PQRSDF</a:t>
            </a:r>
          </a:p>
        </c:rich>
      </c:tx>
      <c:layout>
        <c:manualLayout>
          <c:xMode val="edge"/>
          <c:yMode val="edge"/>
          <c:x val="0.66651673441606241"/>
          <c:y val="8.06958499311594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16127498673035809"/>
          <c:y val="6.6227283513555515E-2"/>
          <c:w val="0.45790531608318857"/>
          <c:h val="0.8649321411406455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694-4E5A-B7EA-C5BE92C0C4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694-4E5A-B7EA-C5BE92C0C45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694-4E5A-B7EA-C5BE92C0C45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694-4E5A-B7EA-C5BE92C0C45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694-4E5A-B7EA-C5BE92C0C45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694-4E5A-B7EA-C5BE92C0C45E}"/>
              </c:ext>
            </c:extLst>
          </c:dPt>
          <c:dLbls>
            <c:dLbl>
              <c:idx val="0"/>
              <c:layout>
                <c:manualLayout>
                  <c:x val="-1.2803149606299212E-2"/>
                  <c:y val="-5.802347623213768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694-4E5A-B7EA-C5BE92C0C45E}"/>
                </c:ext>
              </c:extLst>
            </c:dLbl>
            <c:dLbl>
              <c:idx val="1"/>
              <c:layout>
                <c:manualLayout>
                  <c:x val="6.372372191081993E-2"/>
                  <c:y val="-2.872791194383122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694-4E5A-B7EA-C5BE92C0C45E}"/>
                </c:ext>
              </c:extLst>
            </c:dLbl>
            <c:dLbl>
              <c:idx val="2"/>
              <c:layout>
                <c:manualLayout>
                  <c:x val="7.8842957130358764E-3"/>
                  <c:y val="0.1346675415573053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694-4E5A-B7EA-C5BE92C0C45E}"/>
                </c:ext>
              </c:extLst>
            </c:dLbl>
            <c:dLbl>
              <c:idx val="3"/>
              <c:layout>
                <c:manualLayout>
                  <c:x val="-4.8598862642169754E-2"/>
                  <c:y val="3.273549139690876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694-4E5A-B7EA-C5BE92C0C45E}"/>
                </c:ext>
              </c:extLst>
            </c:dLbl>
            <c:dLbl>
              <c:idx val="4"/>
              <c:layout>
                <c:manualLayout>
                  <c:x val="1.1133532454132317E-2"/>
                  <c:y val="-1.285907416753896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694-4E5A-B7EA-C5BE92C0C45E}"/>
                </c:ext>
              </c:extLst>
            </c:dLbl>
            <c:dLbl>
              <c:idx val="5"/>
              <c:layout>
                <c:manualLayout>
                  <c:x val="0.14323284400576744"/>
                  <c:y val="3.635916657897601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4694-4E5A-B7EA-C5BE92C0C45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JULIO!$C$14:$C$19</c:f>
              <c:strCache>
                <c:ptCount val="6"/>
                <c:pt idx="0">
                  <c:v>Accesibilidad</c:v>
                </c:pt>
                <c:pt idx="1">
                  <c:v>Calidad En La Atención</c:v>
                </c:pt>
                <c:pt idx="2">
                  <c:v>Información</c:v>
                </c:pt>
                <c:pt idx="3">
                  <c:v>Infraestructura Y Confort</c:v>
                </c:pt>
                <c:pt idx="4">
                  <c:v>Oportunidad</c:v>
                </c:pt>
                <c:pt idx="5">
                  <c:v>Trato</c:v>
                </c:pt>
              </c:strCache>
            </c:strRef>
          </c:cat>
          <c:val>
            <c:numRef>
              <c:f>JULIO!$D$14:$D$19</c:f>
              <c:numCache>
                <c:formatCode>General</c:formatCode>
                <c:ptCount val="6"/>
                <c:pt idx="0">
                  <c:v>14</c:v>
                </c:pt>
                <c:pt idx="1">
                  <c:v>7</c:v>
                </c:pt>
                <c:pt idx="2">
                  <c:v>11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694-4E5A-B7EA-C5BE92C0C45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F5F97-1020-4EE6-ACA1-E90897E1D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759910-1034-49E7-BC79-A28022929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8F966D-C1C7-40B0-8162-73CDD1D8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DB57A8-5238-40C4-9A88-85BF392C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7885B3-B239-4D90-B0FD-A877E874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359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4AE1A-77EF-484F-A804-44EA302E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646D03-5F22-4FA5-9817-2E410DFDD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E9FB61-F9C1-4AA1-99BC-7FC86001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68517D-FDB7-4C54-926C-6304547E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863A7-71BC-40F8-A158-5A9A6057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740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C4E17-CB96-4580-8A84-23CF451D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E743F1-DEAC-4FEA-91AE-57CBDF598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BEDFEA-2651-4C28-9F34-60EF5619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8A936E-A542-4128-89FE-25910D87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454940-65B8-43B5-805A-62F15723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943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86DA25-4C0D-463D-8289-FD732DC7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7EFF1D-D0BE-43A4-A41B-9A5351DE9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3B7E19-8BC9-476E-B506-BDD3FD610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BF8CF4-5E72-4DEB-B453-063D3A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299471-A835-445F-85B7-0393FD2D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22F38A-CD7A-4C0A-841F-3C02134E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08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640F6-05C2-4688-955A-7296D0579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DF0F71-EDCE-454E-AC7A-677AE7014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21545F-6E58-42EF-8380-F7D3C73B9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EE216B-093A-470C-8716-5CD593F78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4D12FC-F7E9-471F-9845-0726EC891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1A4E2CE-8782-4667-83A9-AD4D03229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42954F-5699-49D0-B195-CC6190678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28E020-0DE7-4ADC-B298-3E3348C4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253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1C42E-3A84-4A7D-A0D7-DFDBEEDA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07FEBB-E137-4290-A7C2-BB81D055C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BB4A668-FBFF-444A-9606-25D30B87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AD0BAB-85DB-4994-8FE2-8B134970A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65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EAEA6E-C7E2-400D-9F2C-7655A3A7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5EAF9C2-66E4-4F6C-B5A9-DCE7CBD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54F549-00DE-4C3D-92E9-C11D0660D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572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AC0ED-9A90-49B3-8F84-4CCBDA10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2F82F6-A48C-4802-95FC-4E44B56B9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CDABEF-7742-4D1B-98F0-BDC980609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4EEF5A-EECA-4654-BFBC-C3224B67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26A55B-4ECE-4555-81F3-7B01EFF5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BC4BBE-5C8F-406F-A5F6-D7DC51E7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131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85C43-08EF-4BD9-A218-38CAD266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B6F318-8444-4900-BC88-875353FA60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D25216-3601-4132-A466-A43F91446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07827F-E9CB-426E-88E8-51BB7023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5746CE-82F9-4FA8-9A0E-E8F8DA709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1589BA-AA34-440C-96EE-5096F4D80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469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51E2B-923F-4458-9B56-B6694F6C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F8E8BD-05AE-42F6-A28F-DE6821AC6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F1BADB-96DB-4328-9A9B-39ECD064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F361CB-E120-4FCE-BC69-B351C1064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0C5800-7D4C-473A-A846-3DA77B77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584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9A63E9-572F-4E70-900E-8289A8BA0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3A2B5C-5897-4F84-B25A-DEA36E31F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819DD3-DEDB-4FDA-B961-E728E57A9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EFDFE9-8BB3-47D4-8027-F3E67B3CA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ABD4CB-278D-4FCC-99DC-7BC9FE90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354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BD8030-76DF-446F-8225-156CADC5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1A0A47-AAFE-4984-8867-B71DC703F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E5AFFB-23A1-4118-A1AD-F7A3420B9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7482B8-2E51-4D91-8D5A-2BE6ED75B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2081BF-C090-4E4F-855F-FB857FCD2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182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69533-1871-4A5A-9BE1-C29688C85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1036" y="2145620"/>
            <a:ext cx="6655837" cy="949514"/>
          </a:xfrm>
        </p:spPr>
        <p:txBody>
          <a:bodyPr>
            <a:noAutofit/>
          </a:bodyPr>
          <a:lstStyle/>
          <a:p>
            <a:r>
              <a:rPr lang="es-MX" sz="4800" b="1" dirty="0" smtClean="0">
                <a:solidFill>
                  <a:schemeClr val="bg1"/>
                </a:solidFill>
              </a:rPr>
              <a:t>PQRSDF AGOSTO</a:t>
            </a:r>
            <a:endParaRPr lang="es-CO" sz="4800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D6ED36-3E6F-4691-BDA3-31B08010D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103" y="4815138"/>
            <a:ext cx="9144000" cy="846756"/>
          </a:xfrm>
        </p:spPr>
        <p:txBody>
          <a:bodyPr>
            <a:normAutofit/>
          </a:bodyPr>
          <a:lstStyle/>
          <a:p>
            <a:r>
              <a:rPr lang="es-MX" dirty="0" smtClean="0"/>
              <a:t>EXPERIENCIA </a:t>
            </a:r>
            <a:r>
              <a:rPr lang="es-MX" dirty="0" smtClean="0"/>
              <a:t>DEL USUARIO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9508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61715" y="313054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800" b="1" dirty="0" smtClean="0">
                <a:solidFill>
                  <a:schemeClr val="accent1"/>
                </a:solidFill>
              </a:rPr>
              <a:t>PQRSDF</a:t>
            </a:r>
            <a:endParaRPr lang="es-CO" sz="4800" b="1" dirty="0">
              <a:solidFill>
                <a:schemeClr val="accent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6DDCDDE-2FDF-484C-B09B-FA126FF2D343}"/>
              </a:ext>
            </a:extLst>
          </p:cNvPr>
          <p:cNvSpPr txBox="1"/>
          <p:nvPr/>
        </p:nvSpPr>
        <p:spPr>
          <a:xfrm>
            <a:off x="626265" y="1223930"/>
            <a:ext cx="1085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Durante el mes de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agosto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se registraron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46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PQRSF; las cuales corresponden a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29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quejas,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9 felicitaciones, 4 peticiones,  2 denuncias, 1 reclamo y 1 sugerencia. </a:t>
            </a:r>
            <a:endParaRPr lang="es-CO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8272903"/>
              </p:ext>
            </p:extLst>
          </p:nvPr>
        </p:nvGraphicFramePr>
        <p:xfrm>
          <a:off x="3978876" y="2229561"/>
          <a:ext cx="6270593" cy="4267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822" y="2866768"/>
            <a:ext cx="2528622" cy="253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61715" y="313054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800" b="1" dirty="0" smtClean="0">
                <a:solidFill>
                  <a:schemeClr val="accent1"/>
                </a:solidFill>
              </a:rPr>
              <a:t>PQRSDF POR SERVICIO</a:t>
            </a:r>
            <a:endParaRPr lang="es-CO" sz="4800" b="1" dirty="0">
              <a:solidFill>
                <a:schemeClr val="accent1"/>
              </a:solidFill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196402"/>
              </p:ext>
            </p:extLst>
          </p:nvPr>
        </p:nvGraphicFramePr>
        <p:xfrm>
          <a:off x="421065" y="1698962"/>
          <a:ext cx="7413120" cy="4681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4915" y="1698962"/>
            <a:ext cx="3223470" cy="231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6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61715" y="313054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ENTIDADES </a:t>
            </a:r>
            <a:endParaRPr lang="es-CO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9947107"/>
              </p:ext>
            </p:extLst>
          </p:nvPr>
        </p:nvGraphicFramePr>
        <p:xfrm>
          <a:off x="437587" y="1525645"/>
          <a:ext cx="7025894" cy="4734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7751" y="1306713"/>
            <a:ext cx="3589490" cy="22732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876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384492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PQRSDF POR CANAL DE RECEPCIÓN </a:t>
            </a:r>
            <a:endParaRPr lang="es-CO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3901321"/>
              </p:ext>
            </p:extLst>
          </p:nvPr>
        </p:nvGraphicFramePr>
        <p:xfrm>
          <a:off x="1126137" y="1912290"/>
          <a:ext cx="6775033" cy="4070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t="16468" r="8170" b="10944"/>
          <a:stretch/>
        </p:blipFill>
        <p:spPr>
          <a:xfrm>
            <a:off x="8466896" y="2307706"/>
            <a:ext cx="1765401" cy="2686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071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384492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TIPIFICACION DE LAS PQRSDF </a:t>
            </a:r>
            <a:endParaRPr lang="es-CO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3505359"/>
              </p:ext>
            </p:extLst>
          </p:nvPr>
        </p:nvGraphicFramePr>
        <p:xfrm>
          <a:off x="1051598" y="1883391"/>
          <a:ext cx="5794045" cy="4196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2104" y="2130775"/>
            <a:ext cx="3322320" cy="234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8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619161"/>
              </p:ext>
            </p:extLst>
          </p:nvPr>
        </p:nvGraphicFramePr>
        <p:xfrm>
          <a:off x="1105407" y="551794"/>
          <a:ext cx="9772442" cy="584151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703262">
                  <a:extLst>
                    <a:ext uri="{9D8B030D-6E8A-4147-A177-3AD203B41FA5}">
                      <a16:colId xmlns:a16="http://schemas.microsoft.com/office/drawing/2014/main" val="535354509"/>
                    </a:ext>
                  </a:extLst>
                </a:gridCol>
                <a:gridCol w="8069180">
                  <a:extLst>
                    <a:ext uri="{9D8B030D-6E8A-4147-A177-3AD203B41FA5}">
                      <a16:colId xmlns:a16="http://schemas.microsoft.com/office/drawing/2014/main" val="2409335732"/>
                    </a:ext>
                  </a:extLst>
                </a:gridCol>
              </a:tblGrid>
              <a:tr h="225736">
                <a:tc>
                  <a:txBody>
                    <a:bodyPr/>
                    <a:lstStyle/>
                    <a:p>
                      <a:pPr algn="ctr"/>
                      <a:r>
                        <a:rPr lang="es-CO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TIPO DE PQRSDF</a:t>
                      </a:r>
                      <a:endParaRPr lang="es-CO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45804" marR="45804" marT="22902" marB="229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TEMAS PRINCIPALES REPORTADOS</a:t>
                      </a:r>
                      <a:endParaRPr lang="es-CO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45804" marR="45804" marT="22902" marB="22902" anchor="ctr"/>
                </a:tc>
                <a:extLst>
                  <a:ext uri="{0D108BD9-81ED-4DB2-BD59-A6C34878D82A}">
                    <a16:rowId xmlns:a16="http://schemas.microsoft.com/office/drawing/2014/main" val="1380261743"/>
                  </a:ext>
                </a:extLst>
              </a:tr>
              <a:tr h="1241550">
                <a:tc>
                  <a:txBody>
                    <a:bodyPr/>
                    <a:lstStyle/>
                    <a:p>
                      <a:pPr algn="ctr"/>
                      <a:r>
                        <a:rPr lang="es-CO" sz="1800"/>
                        <a:t>Peticiones</a:t>
                      </a:r>
                      <a:endParaRPr lang="es-CO" sz="1800" b="1"/>
                    </a:p>
                  </a:txBody>
                  <a:tcPr marL="45804" marR="45804" marT="22902" marB="229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Certificaciones laborales, entrega de resultados de patología y exámenes, creación de usuario, citas de especialidades (neurología, otorrino, medicina familiar, tomografía, colonoscopia, crioterapia).</a:t>
                      </a:r>
                    </a:p>
                  </a:txBody>
                  <a:tcPr marL="45804" marR="45804" marT="22902" marB="22902" anchor="ctr"/>
                </a:tc>
                <a:extLst>
                  <a:ext uri="{0D108BD9-81ED-4DB2-BD59-A6C34878D82A}">
                    <a16:rowId xmlns:a16="http://schemas.microsoft.com/office/drawing/2014/main" val="291566381"/>
                  </a:ext>
                </a:extLst>
              </a:tr>
              <a:tr h="1580155">
                <a:tc>
                  <a:txBody>
                    <a:bodyPr/>
                    <a:lstStyle/>
                    <a:p>
                      <a:pPr algn="ctr"/>
                      <a:r>
                        <a:rPr lang="es-CO" sz="1800"/>
                        <a:t>Quejas / Reclamos</a:t>
                      </a:r>
                      <a:endParaRPr lang="es-CO" sz="1800" b="1"/>
                    </a:p>
                  </a:txBody>
                  <a:tcPr marL="45804" marR="45804" marT="22902" marB="229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Fallas en agendamiento y </a:t>
                      </a:r>
                      <a:r>
                        <a:rPr lang="es-ES" sz="1800" dirty="0" smtClean="0"/>
                        <a:t>Call </a:t>
                      </a:r>
                      <a:r>
                        <a:rPr lang="es-ES" sz="1800" dirty="0"/>
                        <a:t>center, mala atención de funcionarios (facturación, dermatología, </a:t>
                      </a:r>
                      <a:r>
                        <a:rPr lang="es-ES" sz="1800" dirty="0" smtClean="0"/>
                        <a:t>Call </a:t>
                      </a:r>
                      <a:r>
                        <a:rPr lang="es-ES" sz="1800" dirty="0"/>
                        <a:t>center, triage), demoras en urgencias, resultados de laboratorio erróneos, mal estado de baños, trato inadecuado de personal, falta de confirmación en radicación PQRSF</a:t>
                      </a:r>
                      <a:r>
                        <a:rPr lang="es-ES" sz="1800" dirty="0" smtClean="0"/>
                        <a:t>.</a:t>
                      </a:r>
                    </a:p>
                    <a:p>
                      <a:pPr algn="ctr"/>
                      <a:endParaRPr lang="es-ES" sz="1800" dirty="0" smtClean="0"/>
                    </a:p>
                    <a:p>
                      <a:pPr algn="ctr"/>
                      <a:r>
                        <a:rPr lang="es-ES" sz="1800" dirty="0" smtClean="0"/>
                        <a:t>Infraestructura: baños sucios (urgencias, ecografía, maternidad), incomodidad en salas de espera.</a:t>
                      </a:r>
                      <a:endParaRPr lang="es-ES" sz="1800" i="1" dirty="0"/>
                    </a:p>
                  </a:txBody>
                  <a:tcPr marL="45804" marR="45804" marT="22902" marB="22902" anchor="ctr"/>
                </a:tc>
                <a:extLst>
                  <a:ext uri="{0D108BD9-81ED-4DB2-BD59-A6C34878D82A}">
                    <a16:rowId xmlns:a16="http://schemas.microsoft.com/office/drawing/2014/main" val="2518589103"/>
                  </a:ext>
                </a:extLst>
              </a:tr>
              <a:tr h="1072248">
                <a:tc>
                  <a:txBody>
                    <a:bodyPr/>
                    <a:lstStyle/>
                    <a:p>
                      <a:pPr algn="ctr"/>
                      <a:r>
                        <a:rPr lang="es-CO" sz="1800"/>
                        <a:t>Sugerencias</a:t>
                      </a:r>
                      <a:endParaRPr lang="es-CO" sz="1800" b="1"/>
                    </a:p>
                  </a:txBody>
                  <a:tcPr marL="45804" marR="45804" marT="22902" marB="229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/>
                        <a:t>Mejorar confirmación de agenda antes de largas esperas, reforzar atención humanizada, socializar responsabilidades administrativas frente a copagos, garantizar limpieza de áreas.</a:t>
                      </a:r>
                    </a:p>
                  </a:txBody>
                  <a:tcPr marL="45804" marR="45804" marT="22902" marB="22902" anchor="ctr"/>
                </a:tc>
                <a:extLst>
                  <a:ext uri="{0D108BD9-81ED-4DB2-BD59-A6C34878D82A}">
                    <a16:rowId xmlns:a16="http://schemas.microsoft.com/office/drawing/2014/main" val="4026540873"/>
                  </a:ext>
                </a:extLst>
              </a:tr>
              <a:tr h="1241550">
                <a:tc>
                  <a:txBody>
                    <a:bodyPr/>
                    <a:lstStyle/>
                    <a:p>
                      <a:pPr algn="ctr"/>
                      <a:r>
                        <a:rPr lang="es-CO" sz="1800" dirty="0"/>
                        <a:t>Felicitaciones</a:t>
                      </a:r>
                      <a:endParaRPr lang="es-CO" sz="1800" b="1" dirty="0"/>
                    </a:p>
                  </a:txBody>
                  <a:tcPr marL="45804" marR="45804" marT="22902" marB="2290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Buen servicio en urgencias, trato humanizado del personal de enfermería y médicos, felicitación al facturador Hosman Andrey Romero Navas, atención hospitalización, eficiencia general del hospital.</a:t>
                      </a:r>
                    </a:p>
                  </a:txBody>
                  <a:tcPr marL="45804" marR="45804" marT="22902" marB="22902" anchor="ctr"/>
                </a:tc>
                <a:extLst>
                  <a:ext uri="{0D108BD9-81ED-4DB2-BD59-A6C34878D82A}">
                    <a16:rowId xmlns:a16="http://schemas.microsoft.com/office/drawing/2014/main" val="1265686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371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26919</TotalTime>
  <Words>227</Words>
  <Application>Microsoft Office PowerPoint</Application>
  <PresentationFormat>Panorámica</PresentationFormat>
  <Paragraphs>28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PQRSDF AGOSTO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PRESENTACIÓN</dc:title>
  <dc:creator>user</dc:creator>
  <cp:lastModifiedBy>Experiencia al Usuario-02</cp:lastModifiedBy>
  <cp:revision>37</cp:revision>
  <dcterms:created xsi:type="dcterms:W3CDTF">2024-08-26T14:52:25Z</dcterms:created>
  <dcterms:modified xsi:type="dcterms:W3CDTF">2025-09-05T15:45:19Z</dcterms:modified>
</cp:coreProperties>
</file>