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59" r:id="rId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42" d="100"/>
          <a:sy n="42" d="100"/>
        </p:scale>
        <p:origin x="66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2F5F97-1020-4EE6-ACA1-E90897E1DD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2759910-1034-49E7-BC79-A280229290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8F966D-C1C7-40B0-8162-73CDD1D80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DB57A8-5238-40C4-9A88-85BF392CF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7885B3-B239-4D90-B0FD-A877E874E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3594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E4AE1A-77EF-484F-A804-44EA302E9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646D03-5F22-4FA5-9817-2E410DFDD5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E9FB61-F9C1-4AA1-99BC-7FC860015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68517D-FDB7-4C54-926C-6304547E3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F863A7-71BC-40F8-A158-5A9A60572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8740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7C4E17-CB96-4580-8A84-23CF451DA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E743F1-DEAC-4FEA-91AE-57CBDF598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BEDFEA-2651-4C28-9F34-60EF56193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8A936E-A542-4128-89FE-25910D878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454940-65B8-43B5-805A-62F15723B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9430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86DA25-4C0D-463D-8289-FD732DC76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7EFF1D-D0BE-43A4-A41B-9A5351DE9D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B3B7E19-8BC9-476E-B506-BDD3FD610B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FBF8CF4-5E72-4DEB-B453-063D3A0C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3299471-A835-445F-85B7-0393FD2DB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F22F38A-CD7A-4C0A-841F-3C02134E5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3086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D640F6-05C2-4688-955A-7296D0579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CDF0F71-EDCE-454E-AC7A-677AE7014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21545F-6E58-42EF-8380-F7D3C73B99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2EE216B-093A-470C-8716-5CD593F78D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34D12FC-F7E9-471F-9845-0726EC8919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1A4E2CE-8782-4667-83A9-AD4D03229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742954F-5699-49D0-B195-CC6190678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428E020-0DE7-4ADC-B298-3E3348C41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32537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71C42E-3A84-4A7D-A0D7-DFDBEEDA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607FEBB-E137-4290-A7C2-BB81D055C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BB4A668-FBFF-444A-9606-25D30B879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EAD0BAB-85DB-4994-8FE2-8B134970A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5657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0EAEA6E-C7E2-400D-9F2C-7655A3A7F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5EAF9C2-66E4-4F6C-B5A9-DCE7CBD54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854F549-00DE-4C3D-92E9-C11D0660D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75723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9AC0ED-9A90-49B3-8F84-4CCBDA10A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2F82F6-A48C-4802-95FC-4E44B56B9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DCDABEF-7742-4D1B-98F0-BDC980609C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14EEF5A-EECA-4654-BFBC-C3224B67C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26A55B-4ECE-4555-81F3-7B01EFF52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6BC4BBE-5C8F-406F-A5F6-D7DC51E74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1315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485C43-08EF-4BD9-A218-38CAD2668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4B6F318-8444-4900-BC88-875353FA60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3D25216-3601-4132-A466-A43F914465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A07827F-E9CB-426E-88E8-51BB70238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55746CE-82F9-4FA8-9A0E-E8F8DA709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D1589BA-AA34-440C-96EE-5096F4D80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54697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951E2B-923F-4458-9B56-B6694F6C3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3F8E8BD-05AE-42F6-A28F-DE6821AC6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F1BADB-96DB-4328-9A9B-39ECD0645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F361CB-E120-4FCE-BC69-B351C1064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0C5800-7D4C-473A-A846-3DA77B77F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75846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9A63E9-572F-4E70-900E-8289A8BA08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F3A2B5C-5897-4F84-B25A-DEA36E31F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819DD3-DEDB-4FDA-B961-E728E57A9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EFDFE9-8BB3-47D4-8027-F3E67B3CA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ABD4CB-278D-4FCC-99DC-7BC9FE90A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83546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BBD8030-76DF-446F-8225-156CADC5D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1A0A47-AAFE-4984-8867-B71DC703F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E5AFFB-23A1-4118-A1AD-F7A3420B9E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7482B8-2E51-4D91-8D5A-2BE6ED75B6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2081BF-C090-4E4F-855F-FB857FCD28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71825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B69533-1871-4A5A-9BE1-C29688C859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01036" y="2145620"/>
            <a:ext cx="6655837" cy="949514"/>
          </a:xfrm>
        </p:spPr>
        <p:txBody>
          <a:bodyPr>
            <a:noAutofit/>
          </a:bodyPr>
          <a:lstStyle/>
          <a:p>
            <a:r>
              <a:rPr lang="es-MX" sz="4800" b="1" dirty="0" smtClean="0">
                <a:solidFill>
                  <a:schemeClr val="bg1"/>
                </a:solidFill>
              </a:rPr>
              <a:t>PQRSDF JULIO</a:t>
            </a:r>
            <a:endParaRPr lang="es-CO" sz="4800" b="1" dirty="0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CD6ED36-3E6F-4691-BDA3-31B08010D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6103" y="4815138"/>
            <a:ext cx="9144000" cy="846756"/>
          </a:xfrm>
        </p:spPr>
        <p:txBody>
          <a:bodyPr>
            <a:normAutofit/>
          </a:bodyPr>
          <a:lstStyle/>
          <a:p>
            <a:r>
              <a:rPr lang="es-MX" sz="3200" b="1" dirty="0" smtClean="0"/>
              <a:t>EXPERIENCIA DEL UUSARIO</a:t>
            </a:r>
            <a:endParaRPr lang="es-MX" sz="3200" b="1" dirty="0"/>
          </a:p>
        </p:txBody>
      </p:sp>
    </p:spTree>
    <p:extLst>
      <p:ext uri="{BB962C8B-B14F-4D97-AF65-F5344CB8AC3E}">
        <p14:creationId xmlns:p14="http://schemas.microsoft.com/office/powerpoint/2010/main" val="1795083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688810"/>
              </p:ext>
            </p:extLst>
          </p:nvPr>
        </p:nvGraphicFramePr>
        <p:xfrm>
          <a:off x="1938017" y="2139153"/>
          <a:ext cx="6017262" cy="4261646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2005754">
                  <a:extLst>
                    <a:ext uri="{9D8B030D-6E8A-4147-A177-3AD203B41FA5}">
                      <a16:colId xmlns:a16="http://schemas.microsoft.com/office/drawing/2014/main" val="4092085889"/>
                    </a:ext>
                  </a:extLst>
                </a:gridCol>
                <a:gridCol w="2005754">
                  <a:extLst>
                    <a:ext uri="{9D8B030D-6E8A-4147-A177-3AD203B41FA5}">
                      <a16:colId xmlns:a16="http://schemas.microsoft.com/office/drawing/2014/main" val="2419120996"/>
                    </a:ext>
                  </a:extLst>
                </a:gridCol>
                <a:gridCol w="2005754">
                  <a:extLst>
                    <a:ext uri="{9D8B030D-6E8A-4147-A177-3AD203B41FA5}">
                      <a16:colId xmlns:a16="http://schemas.microsoft.com/office/drawing/2014/main" val="3867782124"/>
                    </a:ext>
                  </a:extLst>
                </a:gridCol>
              </a:tblGrid>
              <a:tr h="10642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Tipo de Asunto</a:t>
                      </a:r>
                      <a:endParaRPr lang="es-CO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Total</a:t>
                      </a:r>
                      <a:endParaRPr lang="es-CO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%</a:t>
                      </a:r>
                      <a:endParaRPr lang="es-CO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05263755"/>
                  </a:ext>
                </a:extLst>
              </a:tr>
              <a:tr h="5332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Quejas</a:t>
                      </a:r>
                      <a:endParaRPr lang="es-CO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22</a:t>
                      </a:r>
                      <a:endParaRPr lang="es-CO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59,5%</a:t>
                      </a:r>
                      <a:endParaRPr lang="es-CO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59162501"/>
                  </a:ext>
                </a:extLst>
              </a:tr>
              <a:tr h="10642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Felicitaciones</a:t>
                      </a:r>
                      <a:endParaRPr lang="es-CO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9</a:t>
                      </a:r>
                      <a:endParaRPr lang="es-CO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24,3%</a:t>
                      </a:r>
                      <a:endParaRPr lang="es-CO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54279863"/>
                  </a:ext>
                </a:extLst>
              </a:tr>
              <a:tr h="5332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Peticiones</a:t>
                      </a:r>
                      <a:endParaRPr lang="es-CO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4</a:t>
                      </a:r>
                      <a:endParaRPr lang="es-CO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10,8%</a:t>
                      </a:r>
                      <a:endParaRPr lang="es-CO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76456400"/>
                  </a:ext>
                </a:extLst>
              </a:tr>
              <a:tr h="5332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Denuncias</a:t>
                      </a:r>
                      <a:endParaRPr lang="es-CO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2</a:t>
                      </a:r>
                      <a:endParaRPr lang="es-CO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5,4%</a:t>
                      </a:r>
                      <a:endParaRPr lang="es-CO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535338390"/>
                  </a:ext>
                </a:extLst>
              </a:tr>
              <a:tr h="5332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Total</a:t>
                      </a:r>
                      <a:endParaRPr lang="es-CO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>
                          <a:effectLst/>
                        </a:rPr>
                        <a:t>37</a:t>
                      </a:r>
                      <a:endParaRPr lang="es-CO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 dirty="0">
                          <a:effectLst/>
                        </a:rPr>
                        <a:t>100%</a:t>
                      </a:r>
                      <a:endParaRPr lang="es-CO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74158277"/>
                  </a:ext>
                </a:extLst>
              </a:tr>
            </a:tbl>
          </a:graphicData>
        </a:graphic>
      </p:graphicFrame>
      <p:sp>
        <p:nvSpPr>
          <p:cNvPr id="3" name="Rectángulo 2"/>
          <p:cNvSpPr/>
          <p:nvPr/>
        </p:nvSpPr>
        <p:spPr>
          <a:xfrm>
            <a:off x="4484708" y="544175"/>
            <a:ext cx="24910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PQRSDF</a:t>
            </a:r>
            <a:endParaRPr lang="es-ES" sz="54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7974" y="525290"/>
            <a:ext cx="3213381" cy="322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541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099501"/>
              </p:ext>
            </p:extLst>
          </p:nvPr>
        </p:nvGraphicFramePr>
        <p:xfrm>
          <a:off x="1408427" y="2225669"/>
          <a:ext cx="6203952" cy="4380870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2067984">
                  <a:extLst>
                    <a:ext uri="{9D8B030D-6E8A-4147-A177-3AD203B41FA5}">
                      <a16:colId xmlns:a16="http://schemas.microsoft.com/office/drawing/2014/main" val="3670428284"/>
                    </a:ext>
                  </a:extLst>
                </a:gridCol>
                <a:gridCol w="2067984">
                  <a:extLst>
                    <a:ext uri="{9D8B030D-6E8A-4147-A177-3AD203B41FA5}">
                      <a16:colId xmlns:a16="http://schemas.microsoft.com/office/drawing/2014/main" val="2354095350"/>
                    </a:ext>
                  </a:extLst>
                </a:gridCol>
                <a:gridCol w="2067984">
                  <a:extLst>
                    <a:ext uri="{9D8B030D-6E8A-4147-A177-3AD203B41FA5}">
                      <a16:colId xmlns:a16="http://schemas.microsoft.com/office/drawing/2014/main" val="3504465235"/>
                    </a:ext>
                  </a:extLst>
                </a:gridCol>
              </a:tblGrid>
              <a:tr h="3717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Atributo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Total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%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575760713"/>
                  </a:ext>
                </a:extLst>
              </a:tr>
              <a:tr h="3717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Accesibilidad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16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43,2%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10388062"/>
                  </a:ext>
                </a:extLst>
              </a:tr>
              <a:tr h="3717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Información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12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32,4%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525104942"/>
                  </a:ext>
                </a:extLst>
              </a:tr>
              <a:tr h="7293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Calidad en la atención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</a:rPr>
                        <a:t>7</a:t>
                      </a:r>
                      <a:endParaRPr lang="es-C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18,9%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38682116"/>
                  </a:ext>
                </a:extLst>
              </a:tr>
              <a:tr h="7293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Infraestructura y confort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2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5,4%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76643372"/>
                  </a:ext>
                </a:extLst>
              </a:tr>
              <a:tr h="3717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Trato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0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0%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9665265"/>
                  </a:ext>
                </a:extLst>
              </a:tr>
              <a:tr h="6918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Tiempo de espera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0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0%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306831577"/>
                  </a:ext>
                </a:extLst>
              </a:tr>
              <a:tr h="3717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Oportunidad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0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0%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578495499"/>
                  </a:ext>
                </a:extLst>
              </a:tr>
              <a:tr h="3717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Total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37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</a:rPr>
                        <a:t>100%</a:t>
                      </a:r>
                      <a:endParaRPr lang="es-C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286715816"/>
                  </a:ext>
                </a:extLst>
              </a:tr>
            </a:tbl>
          </a:graphicData>
        </a:graphic>
      </p:graphicFrame>
      <p:sp>
        <p:nvSpPr>
          <p:cNvPr id="3" name="Rectángulo 2"/>
          <p:cNvSpPr/>
          <p:nvPr/>
        </p:nvSpPr>
        <p:spPr>
          <a:xfrm>
            <a:off x="852168" y="1326251"/>
            <a:ext cx="10372091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Los problemas se concentran en </a:t>
            </a:r>
            <a:r>
              <a:rPr lang="es-CO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Accesibilidad (43,2%)</a:t>
            </a:r>
            <a:r>
              <a:rPr lang="es-CO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s-CO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falta de información (32,4%)</a:t>
            </a:r>
            <a:r>
              <a:rPr lang="es-CO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CO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591051" y="224135"/>
            <a:ext cx="68943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ATRIBUTOS DE CALIDAD</a:t>
            </a:r>
            <a:endParaRPr lang="es-E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3640" y="2705731"/>
            <a:ext cx="3223470" cy="231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5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6052628"/>
              </p:ext>
            </p:extLst>
          </p:nvPr>
        </p:nvGraphicFramePr>
        <p:xfrm>
          <a:off x="676910" y="1330340"/>
          <a:ext cx="4718050" cy="5253339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2359025">
                  <a:extLst>
                    <a:ext uri="{9D8B030D-6E8A-4147-A177-3AD203B41FA5}">
                      <a16:colId xmlns:a16="http://schemas.microsoft.com/office/drawing/2014/main" val="2433533941"/>
                    </a:ext>
                  </a:extLst>
                </a:gridCol>
                <a:gridCol w="2359025">
                  <a:extLst>
                    <a:ext uri="{9D8B030D-6E8A-4147-A177-3AD203B41FA5}">
                      <a16:colId xmlns:a16="http://schemas.microsoft.com/office/drawing/2014/main" val="591733578"/>
                    </a:ext>
                  </a:extLst>
                </a:gridCol>
              </a:tblGrid>
              <a:tr h="4175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Servicio / Área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Total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91065255"/>
                  </a:ext>
                </a:extLst>
              </a:tr>
              <a:tr h="4175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Agendamiento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</a:rPr>
                        <a:t>19</a:t>
                      </a:r>
                      <a:endParaRPr lang="es-C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9404118"/>
                  </a:ext>
                </a:extLst>
              </a:tr>
              <a:tr h="7610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Experiencia del Usuario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5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724366968"/>
                  </a:ext>
                </a:extLst>
              </a:tr>
              <a:tr h="4175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Laboratorio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4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11286554"/>
                  </a:ext>
                </a:extLst>
              </a:tr>
              <a:tr h="7610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</a:rPr>
                        <a:t>Facturación y Radicación</a:t>
                      </a:r>
                      <a:endParaRPr lang="es-C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3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906999735"/>
                  </a:ext>
                </a:extLst>
              </a:tr>
              <a:tr h="4175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Consulta Externa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2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75405113"/>
                  </a:ext>
                </a:extLst>
              </a:tr>
              <a:tr h="4175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Autorizaciones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1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93482344"/>
                  </a:ext>
                </a:extLst>
              </a:tr>
              <a:tr h="4175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Ginecoobstetricia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1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40004694"/>
                  </a:ext>
                </a:extLst>
              </a:tr>
              <a:tr h="3913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Enfermería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1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30089443"/>
                  </a:ext>
                </a:extLst>
              </a:tr>
              <a:tr h="4175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Recursos Físicos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1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54541483"/>
                  </a:ext>
                </a:extLst>
              </a:tr>
              <a:tr h="4175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Total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</a:rPr>
                        <a:t>37</a:t>
                      </a:r>
                      <a:endParaRPr lang="es-C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573673863"/>
                  </a:ext>
                </a:extLst>
              </a:tr>
            </a:tbl>
          </a:graphicData>
        </a:graphic>
      </p:graphicFrame>
      <p:sp>
        <p:nvSpPr>
          <p:cNvPr id="3" name="Rectángulo 2"/>
          <p:cNvSpPr/>
          <p:nvPr/>
        </p:nvSpPr>
        <p:spPr>
          <a:xfrm>
            <a:off x="6447789" y="1839788"/>
            <a:ext cx="3899043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b="1" dirty="0">
                <a:solidFill>
                  <a:schemeClr val="accent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Agendamiento (51,4%)</a:t>
            </a:r>
            <a:r>
              <a:rPr lang="es-CO" dirty="0">
                <a:solidFill>
                  <a:schemeClr val="accent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O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 la mayor fuente de PQRSDF, confirmando la necesidad urgente de intervención.</a:t>
            </a:r>
            <a:endParaRPr lang="es-CO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692971" y="224135"/>
            <a:ext cx="66904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PQRSDF POR SERVICIO</a:t>
            </a:r>
            <a:endParaRPr lang="es-ES" sz="54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8214" y="3365387"/>
            <a:ext cx="4718194" cy="25862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6068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845475"/>
              </p:ext>
            </p:extLst>
          </p:nvPr>
        </p:nvGraphicFramePr>
        <p:xfrm>
          <a:off x="1848802" y="2043588"/>
          <a:ext cx="5009199" cy="3511392"/>
        </p:xfrm>
        <a:graphic>
          <a:graphicData uri="http://schemas.openxmlformats.org/drawingml/2006/table">
            <a:tbl>
              <a:tblPr firstRow="1" firstCol="1" bandRow="1">
                <a:tableStyleId>{2A488322-F2BA-4B5B-9748-0D474271808F}</a:tableStyleId>
              </a:tblPr>
              <a:tblGrid>
                <a:gridCol w="1669733">
                  <a:extLst>
                    <a:ext uri="{9D8B030D-6E8A-4147-A177-3AD203B41FA5}">
                      <a16:colId xmlns:a16="http://schemas.microsoft.com/office/drawing/2014/main" val="4010322201"/>
                    </a:ext>
                  </a:extLst>
                </a:gridCol>
                <a:gridCol w="1669733">
                  <a:extLst>
                    <a:ext uri="{9D8B030D-6E8A-4147-A177-3AD203B41FA5}">
                      <a16:colId xmlns:a16="http://schemas.microsoft.com/office/drawing/2014/main" val="1559063806"/>
                    </a:ext>
                  </a:extLst>
                </a:gridCol>
                <a:gridCol w="1669733">
                  <a:extLst>
                    <a:ext uri="{9D8B030D-6E8A-4147-A177-3AD203B41FA5}">
                      <a16:colId xmlns:a16="http://schemas.microsoft.com/office/drawing/2014/main" val="677373202"/>
                    </a:ext>
                  </a:extLst>
                </a:gridCol>
              </a:tblGrid>
              <a:tr h="8778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Canal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Total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%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375912995"/>
                  </a:ext>
                </a:extLst>
              </a:tr>
              <a:tr h="8778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</a:rPr>
                        <a:t>Página web</a:t>
                      </a:r>
                      <a:endParaRPr lang="es-C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20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54,1%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361722862"/>
                  </a:ext>
                </a:extLst>
              </a:tr>
              <a:tr h="8778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Buzones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17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45,9%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92034760"/>
                  </a:ext>
                </a:extLst>
              </a:tr>
              <a:tr h="8778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Total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37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</a:rPr>
                        <a:t>100%</a:t>
                      </a:r>
                      <a:endParaRPr lang="es-C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75783011"/>
                  </a:ext>
                </a:extLst>
              </a:tr>
            </a:tbl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t="16468" r="8170" b="10944"/>
          <a:stretch/>
        </p:blipFill>
        <p:spPr>
          <a:xfrm>
            <a:off x="8291777" y="2455987"/>
            <a:ext cx="1765401" cy="26865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ángulo 3"/>
          <p:cNvSpPr/>
          <p:nvPr/>
        </p:nvSpPr>
        <p:spPr>
          <a:xfrm>
            <a:off x="1922643" y="452735"/>
            <a:ext cx="82084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MODALIDAD DE RECEPCIÓN</a:t>
            </a:r>
            <a:endParaRPr lang="es-ES" sz="54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87328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333500" y="850012"/>
            <a:ext cx="9707880" cy="3173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2800" b="1" dirty="0" smtClean="0">
                <a:solidFill>
                  <a:schemeClr val="accent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CONCLUSIÓN DE JULIO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s-CO" sz="2000" dirty="0" smtClean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Julio </a:t>
            </a:r>
            <a:r>
              <a:rPr lang="es-CO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evidenció </a:t>
            </a:r>
            <a:r>
              <a:rPr lang="es-CO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mejoría frente a junio</a:t>
            </a:r>
            <a:r>
              <a:rPr lang="es-CO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menos quejas y más felicitaciones.</a:t>
            </a:r>
            <a:endParaRPr lang="es-CO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gran reto continúa siendo el </a:t>
            </a:r>
            <a:r>
              <a:rPr lang="es-CO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agendamiento (51,4%)</a:t>
            </a:r>
            <a:r>
              <a:rPr lang="es-CO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donde persisten barreras de accesibilidad.</a:t>
            </a:r>
            <a:endParaRPr lang="es-CO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destaca un </a:t>
            </a:r>
            <a:r>
              <a:rPr lang="es-CO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avance en digitalización</a:t>
            </a:r>
            <a:r>
              <a:rPr lang="es-CO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con mayor uso de la página web.</a:t>
            </a:r>
            <a:endParaRPr lang="es-CO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proporción de felicitaciones (24,3%) demuestra que </a:t>
            </a:r>
            <a:r>
              <a:rPr lang="es-CO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sí existen prácticas positivas que deben ser reforzadas</a:t>
            </a:r>
            <a:r>
              <a:rPr lang="es-CO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CO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7260" y="4206710"/>
            <a:ext cx="3779520" cy="2342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702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51254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227</Words>
  <Application>Microsoft Office PowerPoint</Application>
  <PresentationFormat>Panorámica</PresentationFormat>
  <Paragraphs>93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Symbol</vt:lpstr>
      <vt:lpstr>Times New Roman</vt:lpstr>
      <vt:lpstr>Tema de Office</vt:lpstr>
      <vt:lpstr>PQRSDF JULIO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 PRESENTACIÓN</dc:title>
  <dc:creator>user</dc:creator>
  <cp:lastModifiedBy>Experiencia al Usuario-02</cp:lastModifiedBy>
  <cp:revision>17</cp:revision>
  <dcterms:created xsi:type="dcterms:W3CDTF">2024-08-26T14:52:25Z</dcterms:created>
  <dcterms:modified xsi:type="dcterms:W3CDTF">2025-09-05T15:44:54Z</dcterms:modified>
</cp:coreProperties>
</file>