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1" r:id="rId4"/>
    <p:sldId id="262" r:id="rId5"/>
    <p:sldId id="263" r:id="rId6"/>
    <p:sldId id="264" r:id="rId7"/>
    <p:sldId id="265" r:id="rId8"/>
    <p:sldId id="259" r:id="rId9"/>
  </p:sldIdLst>
  <p:sldSz cx="12192000" cy="6858000"/>
  <p:notesSz cx="6858000" cy="9144000"/>
  <p:defaultTextStyle>
    <a:defPPr>
      <a:defRPr lang="es-C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0E3FDE45-AF77-4B5C-9715-49D594BDF05E}" styleName="Estilo claro 1 - Acento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40" d="100"/>
          <a:sy n="40" d="100"/>
        </p:scale>
        <p:origin x="60" y="7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PCEXU-02\Downloads\PQRSDF%20JUNIO%20Y%20JULIO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PCEXU-02\Downloads\PQRSDF%20JUNIO%20Y%20JULIO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PCEXU-02\Downloads\PQRSDF%20JUNIO%20Y%20JULIO.xlsx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PCEXU-02\Downloads\PQRSDF%20JUNIO%20Y%20JULIO.xlsx" TargetMode="External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PCEXU-02\Downloads\PQRSDF%20JUNIO%20Y%20JULIO.xlsx" TargetMode="External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b="0" i="0" u="none" strike="noStrike" kern="1200" baseline="0">
                <a:solidFill>
                  <a:schemeClr val="dk1">
                    <a:lumMod val="65000"/>
                    <a:lumOff val="35000"/>
                  </a:schemeClr>
                </a:solidFill>
                <a:effectLst/>
                <a:latin typeface="+mn-lt"/>
                <a:ea typeface="+mn-ea"/>
                <a:cs typeface="+mn-cs"/>
              </a:defRPr>
            </a:pPr>
            <a:r>
              <a:rPr lang="es-CO"/>
              <a:t>PQRSDF JUNIO</a:t>
            </a: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b="0" i="0" u="none" strike="noStrike" kern="1200" baseline="0">
              <a:solidFill>
                <a:schemeClr val="dk1">
                  <a:lumMod val="65000"/>
                  <a:lumOff val="35000"/>
                </a:schemeClr>
              </a:solidFill>
              <a:effectLst/>
              <a:latin typeface="+mn-lt"/>
              <a:ea typeface="+mn-ea"/>
              <a:cs typeface="+mn-cs"/>
            </a:defRPr>
          </a:pPr>
          <a:endParaRPr lang="es-CO"/>
        </a:p>
      </c:txPr>
    </c:title>
    <c:autoTitleDeleted val="0"/>
    <c:plotArea>
      <c:layout>
        <c:manualLayout>
          <c:layoutTarget val="inner"/>
          <c:xMode val="edge"/>
          <c:yMode val="edge"/>
          <c:x val="2.8333333333333332E-2"/>
          <c:y val="7.4267314378543364E-2"/>
          <c:w val="0.96333333333333337"/>
          <c:h val="0.78981621600864849"/>
        </c:manualLayout>
      </c:layout>
      <c:barChart>
        <c:barDir val="col"/>
        <c:grouping val="clustered"/>
        <c:varyColors val="0"/>
        <c:ser>
          <c:idx val="0"/>
          <c:order val="0"/>
          <c:spPr>
            <a:gradFill>
              <a:gsLst>
                <a:gs pos="0">
                  <a:schemeClr val="accent6"/>
                </a:gs>
                <a:gs pos="100000">
                  <a:schemeClr val="accent6">
                    <a:lumMod val="84000"/>
                  </a:schemeClr>
                </a:gs>
              </a:gsLst>
              <a:lin ang="5400000" scaled="1"/>
            </a:gradFill>
            <a:ln>
              <a:noFill/>
            </a:ln>
            <a:effectLst>
              <a:outerShdw blurRad="76200" dir="18900000" sy="23000" kx="-1200000" algn="bl" rotWithShape="0">
                <a:prstClr val="black">
                  <a:alpha val="20000"/>
                </a:prstClr>
              </a:outerShdw>
            </a:effectLst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33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es-CO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JUNIO!$C$3:$C$6</c:f>
              <c:strCache>
                <c:ptCount val="4"/>
                <c:pt idx="0">
                  <c:v>Felicitación</c:v>
                </c:pt>
                <c:pt idx="1">
                  <c:v>Queja</c:v>
                </c:pt>
                <c:pt idx="2">
                  <c:v>Reclamo</c:v>
                </c:pt>
                <c:pt idx="3">
                  <c:v>Total general</c:v>
                </c:pt>
              </c:strCache>
            </c:strRef>
          </c:cat>
          <c:val>
            <c:numRef>
              <c:f>JUNIO!$D$3:$D$6</c:f>
              <c:numCache>
                <c:formatCode>General</c:formatCode>
                <c:ptCount val="4"/>
                <c:pt idx="0">
                  <c:v>5</c:v>
                </c:pt>
                <c:pt idx="1">
                  <c:v>29</c:v>
                </c:pt>
                <c:pt idx="2">
                  <c:v>1</c:v>
                </c:pt>
                <c:pt idx="3">
                  <c:v>35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05E-4493-975C-637D7E55564A}"/>
            </c:ext>
          </c:extLst>
        </c:ser>
        <c:dLbls>
          <c:dLblPos val="inEnd"/>
          <c:showLegendKey val="0"/>
          <c:showVal val="1"/>
          <c:showCatName val="0"/>
          <c:showSerName val="0"/>
          <c:showPercent val="0"/>
          <c:showBubbleSize val="0"/>
        </c:dLbls>
        <c:gapWidth val="41"/>
        <c:axId val="670615983"/>
        <c:axId val="670610991"/>
      </c:barChart>
      <c:catAx>
        <c:axId val="670615983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dk1">
                    <a:lumMod val="65000"/>
                    <a:lumOff val="35000"/>
                  </a:schemeClr>
                </a:solidFill>
                <a:effectLst/>
                <a:latin typeface="+mn-lt"/>
                <a:ea typeface="+mn-ea"/>
                <a:cs typeface="+mn-cs"/>
              </a:defRPr>
            </a:pPr>
            <a:endParaRPr lang="es-CO"/>
          </a:p>
        </c:txPr>
        <c:crossAx val="670610991"/>
        <c:crosses val="autoZero"/>
        <c:auto val="1"/>
        <c:lblAlgn val="ctr"/>
        <c:lblOffset val="100"/>
        <c:noMultiLvlLbl val="0"/>
      </c:catAx>
      <c:valAx>
        <c:axId val="670610991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670615983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gradFill flip="none" rotWithShape="1">
      <a:gsLst>
        <a:gs pos="0">
          <a:schemeClr val="lt1"/>
        </a:gs>
        <a:gs pos="68000">
          <a:schemeClr val="lt1">
            <a:lumMod val="85000"/>
          </a:schemeClr>
        </a:gs>
        <a:gs pos="100000">
          <a:schemeClr val="lt1"/>
        </a:gs>
      </a:gsLst>
      <a:lin ang="5400000" scaled="1"/>
      <a:tileRect/>
    </a:gradFill>
    <a:ln w="9525" cap="flat" cmpd="sng" algn="ctr">
      <a:solidFill>
        <a:schemeClr val="dk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es-CO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b="0" i="0" u="none" strike="noStrike" kern="1200" baseline="0">
                <a:solidFill>
                  <a:schemeClr val="dk1">
                    <a:lumMod val="65000"/>
                    <a:lumOff val="35000"/>
                  </a:schemeClr>
                </a:solidFill>
                <a:effectLst/>
                <a:latin typeface="+mn-lt"/>
                <a:ea typeface="+mn-ea"/>
                <a:cs typeface="+mn-cs"/>
              </a:defRPr>
            </a:pPr>
            <a:r>
              <a:rPr lang="es-CO"/>
              <a:t>JUNIO </a:t>
            </a: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b="0" i="0" u="none" strike="noStrike" kern="1200" baseline="0">
              <a:solidFill>
                <a:schemeClr val="dk1">
                  <a:lumMod val="65000"/>
                  <a:lumOff val="35000"/>
                </a:schemeClr>
              </a:solidFill>
              <a:effectLst/>
              <a:latin typeface="+mn-lt"/>
              <a:ea typeface="+mn-ea"/>
              <a:cs typeface="+mn-cs"/>
            </a:defRPr>
          </a:pPr>
          <a:endParaRPr lang="es-CO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spPr>
            <a:gradFill>
              <a:gsLst>
                <a:gs pos="0">
                  <a:schemeClr val="accent6"/>
                </a:gs>
                <a:gs pos="100000">
                  <a:schemeClr val="accent6">
                    <a:lumMod val="84000"/>
                  </a:schemeClr>
                </a:gs>
              </a:gsLst>
              <a:lin ang="5400000" scaled="1"/>
            </a:gradFill>
            <a:ln>
              <a:noFill/>
            </a:ln>
            <a:effectLst>
              <a:outerShdw blurRad="76200" dir="18900000" sy="23000" kx="-1200000" algn="bl" rotWithShape="0">
                <a:prstClr val="black">
                  <a:alpha val="20000"/>
                </a:prstClr>
              </a:outerShdw>
            </a:effectLst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33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es-CO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JUNIO!$L$9:$L$17</c:f>
              <c:strCache>
                <c:ptCount val="9"/>
                <c:pt idx="0">
                  <c:v>ASESOR DE CALIDAD E INFRAESTRUCTURA</c:v>
                </c:pt>
                <c:pt idx="1">
                  <c:v>ENFERMERÍA</c:v>
                </c:pt>
                <c:pt idx="2">
                  <c:v>URGENCIAS</c:v>
                </c:pt>
                <c:pt idx="3">
                  <c:v>AGENDAMIENTO</c:v>
                </c:pt>
                <c:pt idx="4">
                  <c:v>CONSULTA EXTERNA</c:v>
                </c:pt>
                <c:pt idx="5">
                  <c:v>EXPERIENCIA DEL USUARIO</c:v>
                </c:pt>
                <c:pt idx="6">
                  <c:v>FACTURACION Y RADICACION</c:v>
                </c:pt>
                <c:pt idx="7">
                  <c:v>LABORATORIO</c:v>
                </c:pt>
                <c:pt idx="8">
                  <c:v>NUTRICIONISTA</c:v>
                </c:pt>
              </c:strCache>
            </c:strRef>
          </c:cat>
          <c:val>
            <c:numRef>
              <c:f>JUNIO!$M$9:$M$17</c:f>
              <c:numCache>
                <c:formatCode>General</c:formatCode>
                <c:ptCount val="9"/>
                <c:pt idx="0">
                  <c:v>1</c:v>
                </c:pt>
                <c:pt idx="1">
                  <c:v>1</c:v>
                </c:pt>
                <c:pt idx="2">
                  <c:v>5</c:v>
                </c:pt>
                <c:pt idx="3">
                  <c:v>9</c:v>
                </c:pt>
                <c:pt idx="4">
                  <c:v>5</c:v>
                </c:pt>
                <c:pt idx="5">
                  <c:v>5</c:v>
                </c:pt>
                <c:pt idx="6">
                  <c:v>2</c:v>
                </c:pt>
                <c:pt idx="7">
                  <c:v>1</c:v>
                </c:pt>
                <c:pt idx="8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3A0-4ABD-AFDF-566FE30943AC}"/>
            </c:ext>
          </c:extLst>
        </c:ser>
        <c:dLbls>
          <c:dLblPos val="inEnd"/>
          <c:showLegendKey val="0"/>
          <c:showVal val="1"/>
          <c:showCatName val="0"/>
          <c:showSerName val="0"/>
          <c:showPercent val="0"/>
          <c:showBubbleSize val="0"/>
        </c:dLbls>
        <c:gapWidth val="41"/>
        <c:axId val="670617231"/>
        <c:axId val="670618479"/>
      </c:barChart>
      <c:catAx>
        <c:axId val="670617231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dk1">
                    <a:lumMod val="65000"/>
                    <a:lumOff val="35000"/>
                  </a:schemeClr>
                </a:solidFill>
                <a:effectLst/>
                <a:latin typeface="+mn-lt"/>
                <a:ea typeface="+mn-ea"/>
                <a:cs typeface="+mn-cs"/>
              </a:defRPr>
            </a:pPr>
            <a:endParaRPr lang="es-CO"/>
          </a:p>
        </c:txPr>
        <c:crossAx val="670618479"/>
        <c:crosses val="autoZero"/>
        <c:auto val="1"/>
        <c:lblAlgn val="ctr"/>
        <c:lblOffset val="100"/>
        <c:noMultiLvlLbl val="0"/>
      </c:catAx>
      <c:valAx>
        <c:axId val="670618479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670617231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gradFill flip="none" rotWithShape="1">
      <a:gsLst>
        <a:gs pos="0">
          <a:schemeClr val="lt1"/>
        </a:gs>
        <a:gs pos="68000">
          <a:schemeClr val="lt1">
            <a:lumMod val="85000"/>
          </a:schemeClr>
        </a:gs>
        <a:gs pos="100000">
          <a:schemeClr val="lt1"/>
        </a:gs>
      </a:gsLst>
      <a:lin ang="5400000" scaled="1"/>
      <a:tileRect/>
    </a:gradFill>
    <a:ln w="9525" cap="flat" cmpd="sng" algn="ctr">
      <a:solidFill>
        <a:schemeClr val="dk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es-CO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00" b="1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s-CO" dirty="0" smtClean="0"/>
              <a:t>JUNIO</a:t>
            </a:r>
            <a:endParaRPr lang="es-CO" dirty="0"/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1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es-CO"/>
        </a:p>
      </c:txPr>
    </c:title>
    <c:autoTitleDeleted val="0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6A10-42F2-A177-95509B955221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6A10-42F2-A177-95509B955221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5-6A10-42F2-A177-95509B955221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7-6A10-42F2-A177-95509B955221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9-6A10-42F2-A177-95509B955221}"/>
              </c:ext>
            </c:extLst>
          </c:dPt>
          <c:dLbls>
            <c:spPr>
              <a:pattFill prst="pct75">
                <a:fgClr>
                  <a:schemeClr val="dk1">
                    <a:lumMod val="75000"/>
                    <a:lumOff val="25000"/>
                  </a:schemeClr>
                </a:fgClr>
                <a:bgClr>
                  <a:schemeClr val="dk1">
                    <a:lumMod val="65000"/>
                    <a:lumOff val="35000"/>
                  </a:scheme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es-CO"/>
              </a:p>
            </c:txPr>
            <c:dLblPos val="ctr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>
                  <a:solidFill>
                    <a:schemeClr val="dk1">
                      <a:lumMod val="50000"/>
                      <a:lumOff val="50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>
                <c15:layout/>
              </c:ext>
            </c:extLst>
          </c:dLbls>
          <c:cat>
            <c:strRef>
              <c:f>JUNIO!$B$22:$B$26</c:f>
              <c:strCache>
                <c:ptCount val="5"/>
                <c:pt idx="0">
                  <c:v>Cajacopi</c:v>
                </c:pt>
                <c:pt idx="1">
                  <c:v>Coosalud</c:v>
                </c:pt>
                <c:pt idx="2">
                  <c:v>Famisanar</c:v>
                </c:pt>
                <c:pt idx="3">
                  <c:v>Nuevaeps</c:v>
                </c:pt>
                <c:pt idx="4">
                  <c:v>Sanitas</c:v>
                </c:pt>
              </c:strCache>
            </c:strRef>
          </c:cat>
          <c:val>
            <c:numRef>
              <c:f>JUNIO!$C$22:$C$26</c:f>
              <c:numCache>
                <c:formatCode>General</c:formatCode>
                <c:ptCount val="5"/>
                <c:pt idx="0">
                  <c:v>1</c:v>
                </c:pt>
                <c:pt idx="1">
                  <c:v>3</c:v>
                </c:pt>
                <c:pt idx="2">
                  <c:v>1</c:v>
                </c:pt>
                <c:pt idx="3">
                  <c:v>11</c:v>
                </c:pt>
                <c:pt idx="4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6A10-42F2-A177-95509B955221}"/>
            </c:ext>
          </c:extLst>
        </c:ser>
        <c:dLbls>
          <c:dLblPos val="ctr"/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layout/>
      <c:overlay val="0"/>
      <c:spPr>
        <a:solidFill>
          <a:schemeClr val="lt1">
            <a:lumMod val="95000"/>
            <a:alpha val="39000"/>
          </a:schemeClr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es-CO"/>
        </a:p>
      </c:txPr>
    </c:legend>
    <c:plotVisOnly val="1"/>
    <c:dispBlanksAs val="gap"/>
    <c:showDLblsOverMax val="0"/>
  </c:chart>
  <c:spPr>
    <a:gradFill flip="none" rotWithShape="1">
      <a:gsLst>
        <a:gs pos="0">
          <a:schemeClr val="lt1"/>
        </a:gs>
        <a:gs pos="39000">
          <a:schemeClr val="lt1"/>
        </a:gs>
        <a:gs pos="100000">
          <a:schemeClr val="lt1">
            <a:lumMod val="75000"/>
          </a:schemeClr>
        </a:gs>
      </a:gsLst>
      <a:path path="circle">
        <a:fillToRect l="50000" t="-80000" r="50000" b="180000"/>
      </a:path>
      <a:tileRect/>
    </a:gradFill>
    <a:ln w="9525" cap="flat" cmpd="sng" algn="ctr">
      <a:solidFill>
        <a:schemeClr val="dk1">
          <a:lumMod val="25000"/>
          <a:lumOff val="75000"/>
        </a:schemeClr>
      </a:solidFill>
      <a:round/>
    </a:ln>
    <a:effectLst/>
  </c:spPr>
  <c:txPr>
    <a:bodyPr/>
    <a:lstStyle/>
    <a:p>
      <a:pPr>
        <a:defRPr/>
      </a:pPr>
      <a:endParaRPr lang="es-CO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00" b="1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s-CO" baseline="0" dirty="0" smtClean="0"/>
              <a:t>JUNIO  </a:t>
            </a:r>
            <a:endParaRPr lang="es-CO" dirty="0"/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1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es-CO"/>
        </a:p>
      </c:txPr>
    </c:title>
    <c:autoTitleDeleted val="0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14E2-4D34-8196-37B077B5CE46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14E2-4D34-8196-37B077B5CE46}"/>
              </c:ext>
            </c:extLst>
          </c:dPt>
          <c:dLbls>
            <c:spPr>
              <a:pattFill prst="pct75">
                <a:fgClr>
                  <a:schemeClr val="dk1">
                    <a:lumMod val="75000"/>
                    <a:lumOff val="25000"/>
                  </a:schemeClr>
                </a:fgClr>
                <a:bgClr>
                  <a:schemeClr val="dk1">
                    <a:lumMod val="65000"/>
                    <a:lumOff val="35000"/>
                  </a:scheme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es-CO"/>
              </a:p>
            </c:txPr>
            <c:dLblPos val="ctr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>
                  <a:solidFill>
                    <a:schemeClr val="dk1">
                      <a:lumMod val="50000"/>
                      <a:lumOff val="50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>
                <c15:layout/>
              </c:ext>
            </c:extLst>
          </c:dLbls>
          <c:cat>
            <c:strRef>
              <c:f>JUNIO!$E$15:$E$16</c:f>
              <c:strCache>
                <c:ptCount val="2"/>
                <c:pt idx="0">
                  <c:v>Buzones</c:v>
                </c:pt>
                <c:pt idx="1">
                  <c:v>Página web</c:v>
                </c:pt>
              </c:strCache>
            </c:strRef>
          </c:cat>
          <c:val>
            <c:numRef>
              <c:f>JUNIO!$F$15:$F$16</c:f>
              <c:numCache>
                <c:formatCode>General</c:formatCode>
                <c:ptCount val="2"/>
                <c:pt idx="0">
                  <c:v>22</c:v>
                </c:pt>
                <c:pt idx="1">
                  <c:v>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14E2-4D34-8196-37B077B5CE46}"/>
            </c:ext>
          </c:extLst>
        </c:ser>
        <c:dLbls>
          <c:dLblPos val="ctr"/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layout/>
      <c:overlay val="0"/>
      <c:spPr>
        <a:solidFill>
          <a:schemeClr val="lt1">
            <a:lumMod val="95000"/>
            <a:alpha val="39000"/>
          </a:schemeClr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0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es-CO"/>
        </a:p>
      </c:txPr>
    </c:legend>
    <c:plotVisOnly val="1"/>
    <c:dispBlanksAs val="gap"/>
    <c:showDLblsOverMax val="0"/>
  </c:chart>
  <c:spPr>
    <a:gradFill flip="none" rotWithShape="1">
      <a:gsLst>
        <a:gs pos="0">
          <a:schemeClr val="lt1"/>
        </a:gs>
        <a:gs pos="39000">
          <a:schemeClr val="lt1"/>
        </a:gs>
        <a:gs pos="100000">
          <a:schemeClr val="lt1">
            <a:lumMod val="75000"/>
          </a:schemeClr>
        </a:gs>
      </a:gsLst>
      <a:path path="circle">
        <a:fillToRect l="50000" t="-80000" r="50000" b="180000"/>
      </a:path>
      <a:tileRect/>
    </a:gradFill>
    <a:ln w="9525" cap="flat" cmpd="sng" algn="ctr">
      <a:solidFill>
        <a:schemeClr val="dk1">
          <a:lumMod val="25000"/>
          <a:lumOff val="75000"/>
        </a:schemeClr>
      </a:solidFill>
      <a:round/>
    </a:ln>
    <a:effectLst/>
  </c:spPr>
  <c:txPr>
    <a:bodyPr/>
    <a:lstStyle/>
    <a:p>
      <a:pPr>
        <a:defRPr/>
      </a:pPr>
      <a:endParaRPr lang="es-CO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00" b="1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s-CO" dirty="0" smtClean="0"/>
              <a:t>JUNIO</a:t>
            </a:r>
            <a:endParaRPr lang="es-CO" dirty="0"/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1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es-CO"/>
        </a:p>
      </c:txPr>
    </c:title>
    <c:autoTitleDeleted val="0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C1D0-4A76-90E0-138655094167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C1D0-4A76-90E0-138655094167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5-C1D0-4A76-90E0-138655094167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7-C1D0-4A76-90E0-138655094167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9-C1D0-4A76-90E0-138655094167}"/>
              </c:ext>
            </c:extLst>
          </c:dPt>
          <c:dPt>
            <c:idx val="5"/>
            <c:bubble3D val="0"/>
            <c:spPr>
              <a:solidFill>
                <a:schemeClr val="accent6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B-C1D0-4A76-90E0-138655094167}"/>
              </c:ext>
            </c:extLst>
          </c:dPt>
          <c:dPt>
            <c:idx val="6"/>
            <c:bubble3D val="0"/>
            <c:spPr>
              <a:solidFill>
                <a:schemeClr val="accent1">
                  <a:lumMod val="60000"/>
                </a:schemeClr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D-C1D0-4A76-90E0-138655094167}"/>
              </c:ext>
            </c:extLst>
          </c:dPt>
          <c:dLbls>
            <c:dLbl>
              <c:idx val="3"/>
              <c:layout>
                <c:manualLayout>
                  <c:x val="6.6143700787401574E-2"/>
                  <c:y val="-0.15612058909303003"/>
                </c:manualLayout>
              </c:layout>
              <c:dLblPos val="bestFit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7-C1D0-4A76-90E0-138655094167}"/>
                </c:ext>
              </c:extLst>
            </c:dLbl>
            <c:spPr>
              <a:pattFill prst="pct75">
                <a:fgClr>
                  <a:schemeClr val="dk1">
                    <a:lumMod val="75000"/>
                    <a:lumOff val="25000"/>
                  </a:schemeClr>
                </a:fgClr>
                <a:bgClr>
                  <a:schemeClr val="dk1">
                    <a:lumMod val="65000"/>
                    <a:lumOff val="35000"/>
                  </a:scheme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es-CO"/>
              </a:p>
            </c:txPr>
            <c:dLblPos val="ctr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>
                  <a:solidFill>
                    <a:schemeClr val="dk1">
                      <a:lumMod val="50000"/>
                      <a:lumOff val="50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>
                <c15:layout/>
              </c:ext>
            </c:extLst>
          </c:dLbls>
          <c:cat>
            <c:strRef>
              <c:f>JUNIO!$B$11:$B$17</c:f>
              <c:strCache>
                <c:ptCount val="7"/>
                <c:pt idx="0">
                  <c:v>Accesibilidad</c:v>
                </c:pt>
                <c:pt idx="1">
                  <c:v>Calidad En La Atención</c:v>
                </c:pt>
                <c:pt idx="2">
                  <c:v>Información</c:v>
                </c:pt>
                <c:pt idx="3">
                  <c:v>Infraestructura Y Confort</c:v>
                </c:pt>
                <c:pt idx="4">
                  <c:v>Oportunidad</c:v>
                </c:pt>
                <c:pt idx="5">
                  <c:v>Tiempo De Espera</c:v>
                </c:pt>
                <c:pt idx="6">
                  <c:v>Trato</c:v>
                </c:pt>
              </c:strCache>
            </c:strRef>
          </c:cat>
          <c:val>
            <c:numRef>
              <c:f>JUNIO!$C$11:$C$17</c:f>
              <c:numCache>
                <c:formatCode>General</c:formatCode>
                <c:ptCount val="7"/>
                <c:pt idx="0">
                  <c:v>6</c:v>
                </c:pt>
                <c:pt idx="1">
                  <c:v>6</c:v>
                </c:pt>
                <c:pt idx="2">
                  <c:v>5</c:v>
                </c:pt>
                <c:pt idx="3">
                  <c:v>1</c:v>
                </c:pt>
                <c:pt idx="4">
                  <c:v>2</c:v>
                </c:pt>
                <c:pt idx="5">
                  <c:v>7</c:v>
                </c:pt>
                <c:pt idx="6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E-C1D0-4A76-90E0-138655094167}"/>
            </c:ext>
          </c:extLst>
        </c:ser>
        <c:dLbls>
          <c:dLblPos val="ctr"/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layout/>
      <c:overlay val="0"/>
      <c:spPr>
        <a:solidFill>
          <a:schemeClr val="lt1">
            <a:lumMod val="95000"/>
            <a:alpha val="39000"/>
          </a:schemeClr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50" b="0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es-CO"/>
        </a:p>
      </c:txPr>
    </c:legend>
    <c:plotVisOnly val="1"/>
    <c:dispBlanksAs val="gap"/>
    <c:showDLblsOverMax val="0"/>
  </c:chart>
  <c:spPr>
    <a:gradFill flip="none" rotWithShape="1">
      <a:gsLst>
        <a:gs pos="0">
          <a:schemeClr val="lt1"/>
        </a:gs>
        <a:gs pos="39000">
          <a:schemeClr val="lt1"/>
        </a:gs>
        <a:gs pos="100000">
          <a:schemeClr val="lt1">
            <a:lumMod val="75000"/>
          </a:schemeClr>
        </a:gs>
      </a:gsLst>
      <a:path path="circle">
        <a:fillToRect l="50000" t="-80000" r="50000" b="180000"/>
      </a:path>
      <a:tileRect/>
    </a:gradFill>
    <a:ln w="9525" cap="flat" cmpd="sng" algn="ctr">
      <a:solidFill>
        <a:schemeClr val="dk1">
          <a:lumMod val="25000"/>
          <a:lumOff val="75000"/>
        </a:schemeClr>
      </a:solidFill>
      <a:round/>
    </a:ln>
    <a:effectLst/>
  </c:spPr>
  <c:txPr>
    <a:bodyPr/>
    <a:lstStyle/>
    <a:p>
      <a:pPr>
        <a:defRPr/>
      </a:pPr>
      <a:endParaRPr lang="es-CO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3">
  <a:schemeClr val="accent6"/>
  <a:schemeClr val="accent5"/>
  <a:schemeClr val="accent4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3">
  <a:schemeClr val="accent6"/>
  <a:schemeClr val="accent5"/>
  <a:schemeClr val="accent4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4">
  <cs:axisTitle>
    <cs:lnRef idx="0"/>
    <cs:fillRef idx="0"/>
    <cs:effectRef idx="0"/>
    <cs:fontRef idx="minor">
      <a:schemeClr val="dk1">
        <a:lumMod val="65000"/>
        <a:lumOff val="35000"/>
      </a:schemeClr>
    </cs:fontRef>
    <cs:defRPr sz="1197" b="1" kern="1200"/>
  </cs:axisTitle>
  <cs:categoryAxis>
    <cs:lnRef idx="0"/>
    <cs:fillRef idx="0"/>
    <cs:effectRef idx="0"/>
    <cs:fontRef idx="minor">
      <a:schemeClr val="dk1">
        <a:lumMod val="65000"/>
        <a:lumOff val="35000"/>
      </a:schemeClr>
    </cs:fontRef>
    <cs:defRPr sz="1197" kern="1200">
      <a:effectLst/>
    </cs:defRPr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68000">
            <a:schemeClr val="lt1">
              <a:lumMod val="85000"/>
            </a:schemeClr>
          </a:gs>
          <a:gs pos="100000">
            <a:schemeClr val="lt1"/>
          </a:gs>
        </a:gsLst>
        <a:lin ang="5400000" scaled="1"/>
        <a:tileRect/>
      </a:gradFill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lt1"/>
    </cs:fontRef>
    <cs:spPr/>
    <cs:defRPr sz="133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solidFill>
        <a:schemeClr val="dk1">
          <a:lumMod val="65000"/>
          <a:lumOff val="35000"/>
          <a:alpha val="75000"/>
        </a:schemeClr>
      </a:solidFill>
    </cs:spPr>
    <cs:defRPr sz="1330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auto"/>
    </cs:lnRef>
    <cs:fillRef idx="0">
      <cs:styleClr val="auto"/>
    </cs:fillRef>
    <cs:effectRef idx="0"/>
    <cs:fontRef idx="minor">
      <a:schemeClr val="dk1"/>
    </cs:fontRef>
    <cs:spPr>
      <a:gradFill>
        <a:gsLst>
          <a:gs pos="0">
            <a:schemeClr val="phClr"/>
          </a:gs>
          <a:gs pos="100000">
            <a:schemeClr val="phClr">
              <a:lumMod val="84000"/>
            </a:schemeClr>
          </a:gs>
        </a:gsLst>
        <a:lin ang="5400000" scaled="1"/>
      </a:gradFill>
      <a:effectLst>
        <a:outerShdw blurRad="76200" dir="18900000" sy="23000" kx="-1200000" algn="bl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gradFill>
        <a:gsLst>
          <a:gs pos="0">
            <a:schemeClr val="phClr"/>
          </a:gs>
          <a:gs pos="100000">
            <a:schemeClr val="phClr">
              <a:lumMod val="84000"/>
            </a:schemeClr>
          </a:gs>
        </a:gsLst>
        <a:lin ang="5400000" scaled="1"/>
      </a:gradFill>
      <a:effectLst>
        <a:outerShdw blurRad="76200" dir="18900000" sy="23000" kx="-1200000" algn="bl" rotWithShape="0">
          <a:prstClr val="black">
            <a:alpha val="20000"/>
          </a:prstClr>
        </a:out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gradFill>
          <a:gsLst>
            <a:gs pos="0">
              <a:schemeClr val="phClr"/>
            </a:gs>
            <a:gs pos="100000">
              <a:schemeClr val="phClr">
                <a:lumMod val="84000"/>
              </a:schemeClr>
            </a:gs>
          </a:gsLst>
          <a:lin ang="5400000" scaled="1"/>
        </a:gra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gradFill>
        <a:gsLst>
          <a:gs pos="0">
            <a:schemeClr val="phClr"/>
          </a:gs>
          <a:gs pos="100000">
            <a:schemeClr val="phClr">
              <a:lumMod val="84000"/>
            </a:schemeClr>
          </a:gs>
        </a:gsLst>
        <a:lin ang="5400000" scaled="1"/>
      </a:gradFill>
      <a:effectLst>
        <a:outerShdw blurRad="76200" dir="18900000" sy="23000" kx="-1200000" algn="bl" rotWithShape="0">
          <a:prstClr val="black">
            <a:alpha val="20000"/>
          </a:prstClr>
        </a:outerShdw>
      </a:effectLst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65000"/>
        <a:lumOff val="35000"/>
      </a:schemeClr>
    </cs:fontRef>
    <cs:spPr>
      <a:ln w="9525">
        <a:solidFill>
          <a:schemeClr val="dk1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35000"/>
          <a:lumOff val="65000"/>
        </a:schemeClr>
      </a:solidFill>
      <a:ln w="9525">
        <a:solidFill>
          <a:schemeClr val="dk1">
            <a:lumMod val="50000"/>
            <a:lumOff val="50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dk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65000"/>
        <a:lumOff val="35000"/>
      </a:schemeClr>
    </cs:fontRef>
    <cs:defRPr kern="1200">
      <a:effectLst/>
    </cs:defRPr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>
          <a:lumMod val="95000"/>
        </a:schemeClr>
      </a:solidFill>
      <a:ln w="9525">
        <a:solidFill>
          <a:schemeClr val="dk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204">
  <cs:axisTitle>
    <cs:lnRef idx="0"/>
    <cs:fillRef idx="0"/>
    <cs:effectRef idx="0"/>
    <cs:fontRef idx="minor">
      <a:schemeClr val="dk1">
        <a:lumMod val="65000"/>
        <a:lumOff val="35000"/>
      </a:schemeClr>
    </cs:fontRef>
    <cs:defRPr sz="1197" b="1" kern="1200"/>
  </cs:axisTitle>
  <cs:categoryAxis>
    <cs:lnRef idx="0"/>
    <cs:fillRef idx="0"/>
    <cs:effectRef idx="0"/>
    <cs:fontRef idx="minor">
      <a:schemeClr val="dk1">
        <a:lumMod val="65000"/>
        <a:lumOff val="35000"/>
      </a:schemeClr>
    </cs:fontRef>
    <cs:defRPr sz="1197" kern="1200">
      <a:effectLst/>
    </cs:defRPr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68000">
            <a:schemeClr val="lt1">
              <a:lumMod val="85000"/>
            </a:schemeClr>
          </a:gs>
          <a:gs pos="100000">
            <a:schemeClr val="lt1"/>
          </a:gs>
        </a:gsLst>
        <a:lin ang="5400000" scaled="1"/>
        <a:tileRect/>
      </a:gradFill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lt1"/>
    </cs:fontRef>
    <cs:spPr/>
    <cs:defRPr sz="133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solidFill>
        <a:schemeClr val="dk1">
          <a:lumMod val="65000"/>
          <a:lumOff val="35000"/>
          <a:alpha val="75000"/>
        </a:schemeClr>
      </a:solidFill>
    </cs:spPr>
    <cs:defRPr sz="1330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auto"/>
    </cs:lnRef>
    <cs:fillRef idx="0">
      <cs:styleClr val="auto"/>
    </cs:fillRef>
    <cs:effectRef idx="0"/>
    <cs:fontRef idx="minor">
      <a:schemeClr val="dk1"/>
    </cs:fontRef>
    <cs:spPr>
      <a:gradFill>
        <a:gsLst>
          <a:gs pos="0">
            <a:schemeClr val="phClr"/>
          </a:gs>
          <a:gs pos="100000">
            <a:schemeClr val="phClr">
              <a:lumMod val="84000"/>
            </a:schemeClr>
          </a:gs>
        </a:gsLst>
        <a:lin ang="5400000" scaled="1"/>
      </a:gradFill>
      <a:effectLst>
        <a:outerShdw blurRad="76200" dir="18900000" sy="23000" kx="-1200000" algn="bl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gradFill>
        <a:gsLst>
          <a:gs pos="0">
            <a:schemeClr val="phClr"/>
          </a:gs>
          <a:gs pos="100000">
            <a:schemeClr val="phClr">
              <a:lumMod val="84000"/>
            </a:schemeClr>
          </a:gs>
        </a:gsLst>
        <a:lin ang="5400000" scaled="1"/>
      </a:gradFill>
      <a:effectLst>
        <a:outerShdw blurRad="76200" dir="18900000" sy="23000" kx="-1200000" algn="bl" rotWithShape="0">
          <a:prstClr val="black">
            <a:alpha val="20000"/>
          </a:prstClr>
        </a:out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gradFill>
          <a:gsLst>
            <a:gs pos="0">
              <a:schemeClr val="phClr"/>
            </a:gs>
            <a:gs pos="100000">
              <a:schemeClr val="phClr">
                <a:lumMod val="84000"/>
              </a:schemeClr>
            </a:gs>
          </a:gsLst>
          <a:lin ang="5400000" scaled="1"/>
        </a:gra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gradFill>
        <a:gsLst>
          <a:gs pos="0">
            <a:schemeClr val="phClr"/>
          </a:gs>
          <a:gs pos="100000">
            <a:schemeClr val="phClr">
              <a:lumMod val="84000"/>
            </a:schemeClr>
          </a:gs>
        </a:gsLst>
        <a:lin ang="5400000" scaled="1"/>
      </a:gradFill>
      <a:effectLst>
        <a:outerShdw blurRad="76200" dir="18900000" sy="23000" kx="-1200000" algn="bl" rotWithShape="0">
          <a:prstClr val="black">
            <a:alpha val="20000"/>
          </a:prstClr>
        </a:outerShdw>
      </a:effectLst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65000"/>
        <a:lumOff val="35000"/>
      </a:schemeClr>
    </cs:fontRef>
    <cs:spPr>
      <a:ln w="9525">
        <a:solidFill>
          <a:schemeClr val="dk1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35000"/>
          <a:lumOff val="65000"/>
        </a:schemeClr>
      </a:solidFill>
      <a:ln w="9525">
        <a:solidFill>
          <a:schemeClr val="dk1">
            <a:lumMod val="50000"/>
            <a:lumOff val="50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dk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65000"/>
        <a:lumOff val="35000"/>
      </a:schemeClr>
    </cs:fontRef>
    <cs:defRPr kern="1200">
      <a:effectLst/>
    </cs:defRPr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>
          <a:lumMod val="95000"/>
        </a:schemeClr>
      </a:solidFill>
      <a:ln w="9525">
        <a:solidFill>
          <a:schemeClr val="dk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3.xml><?xml version="1.0" encoding="utf-8"?>
<cs:chartStyle xmlns:cs="http://schemas.microsoft.com/office/drawing/2012/chartStyle" xmlns:a="http://schemas.openxmlformats.org/drawingml/2006/main" id="253">
  <cs:axisTitle>
    <cs:lnRef idx="0"/>
    <cs:fillRef idx="0"/>
    <cs:effectRef idx="0"/>
    <cs:fontRef idx="minor">
      <a:schemeClr val="dk1">
        <a:lumMod val="75000"/>
        <a:lumOff val="25000"/>
      </a:schemeClr>
    </cs:fontRef>
    <cs:defRPr sz="900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00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000" b="1" i="0" u="none" strike="noStrike" kern="1200" baseline="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900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18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4.xml><?xml version="1.0" encoding="utf-8"?>
<cs:chartStyle xmlns:cs="http://schemas.microsoft.com/office/drawing/2012/chartStyle" xmlns:a="http://schemas.openxmlformats.org/drawingml/2006/main" id="253">
  <cs:axisTitle>
    <cs:lnRef idx="0"/>
    <cs:fillRef idx="0"/>
    <cs:effectRef idx="0"/>
    <cs:fontRef idx="minor">
      <a:schemeClr val="dk1">
        <a:lumMod val="75000"/>
        <a:lumOff val="25000"/>
      </a:schemeClr>
    </cs:fontRef>
    <cs:defRPr sz="900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00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000" b="1" i="0" u="none" strike="noStrike" kern="1200" baseline="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900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18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5.xml><?xml version="1.0" encoding="utf-8"?>
<cs:chartStyle xmlns:cs="http://schemas.microsoft.com/office/drawing/2012/chartStyle" xmlns:a="http://schemas.openxmlformats.org/drawingml/2006/main" id="253">
  <cs:axisTitle>
    <cs:lnRef idx="0"/>
    <cs:fillRef idx="0"/>
    <cs:effectRef idx="0"/>
    <cs:fontRef idx="minor">
      <a:schemeClr val="dk1">
        <a:lumMod val="75000"/>
        <a:lumOff val="25000"/>
      </a:schemeClr>
    </cs:fontRef>
    <cs:defRPr sz="900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00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000" b="1" i="0" u="none" strike="noStrike" kern="1200" baseline="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900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18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02F5F97-1020-4EE6-ACA1-E90897E1DD8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C2759910-1034-49E7-BC79-A280229290A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68F966D-C1C7-40B0-8162-73CDD1D800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ED464F-AE49-4530-AB8F-BF5C16571F6A}" type="datetimeFigureOut">
              <a:rPr lang="es-CO" smtClean="0"/>
              <a:t>5/09/2025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C9DB57A8-5238-40C4-9A88-85BF392CF4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A67885B3-B239-4D90-B0FD-A877E874E3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8B09BD-4935-4E15-915B-CAF5541A0352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9135945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CE4AE1A-77EF-484F-A804-44EA302E91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3F646D03-5F22-4FA5-9817-2E410DFDD53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A9E9FB61-F9C1-4AA1-99BC-7FC8600152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ED464F-AE49-4530-AB8F-BF5C16571F6A}" type="datetimeFigureOut">
              <a:rPr lang="es-CO" smtClean="0"/>
              <a:t>5/09/2025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5F68517D-FDB7-4C54-926C-6304547E36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44F863A7-71BC-40F8-A158-5A9A605720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8B09BD-4935-4E15-915B-CAF5541A0352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0874018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B7C4E17-CB96-4580-8A84-23CF451DAC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46E743F1-DEAC-4FEA-91AE-57CBDF59826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F4BEDFEA-2651-4C28-9F34-60EF561933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ED464F-AE49-4530-AB8F-BF5C16571F6A}" type="datetimeFigureOut">
              <a:rPr lang="es-CO" smtClean="0"/>
              <a:t>5/09/2025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878A936E-A542-4128-89FE-25910D8786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0E454940-65B8-43B5-805A-62F15723B7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8B09BD-4935-4E15-915B-CAF5541A0352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5194309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886DA25-4C0D-463D-8289-FD732DC764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947EFF1D-D0BE-43A4-A41B-9A5351DE9D0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EB3B7E19-8BC9-476E-B506-BDD3FD610BF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BFBF8CF4-5E72-4DEB-B453-063D3A0C34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ED464F-AE49-4530-AB8F-BF5C16571F6A}" type="datetimeFigureOut">
              <a:rPr lang="es-CO" smtClean="0"/>
              <a:t>5/09/2025</a:t>
            </a:fld>
            <a:endParaRPr lang="es-CO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A3299471-A835-445F-85B7-0393FD2DBC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1F22F38A-CD7A-4C0A-841F-3C02134E5E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8B09BD-4935-4E15-915B-CAF5541A0352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7830860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3D640F6-05C2-4688-955A-7296D05799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5CDF0F71-EDCE-454E-AC7A-677AE7014D4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6321545F-6E58-42EF-8380-F7D3C73B995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D2EE216B-093A-470C-8716-5CD593F78DC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034D12FC-F7E9-471F-9845-0726EC89197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C1A4E2CE-8782-4667-83A9-AD4D03229C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ED464F-AE49-4530-AB8F-BF5C16571F6A}" type="datetimeFigureOut">
              <a:rPr lang="es-CO" smtClean="0"/>
              <a:t>5/09/2025</a:t>
            </a:fld>
            <a:endParaRPr lang="es-CO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1742954F-5699-49D0-B195-CC61906788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5428E020-0DE7-4ADC-B298-3E3348C41B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8B09BD-4935-4E15-915B-CAF5541A0352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9325375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C71C42E-3A84-4A7D-A0D7-DFDBEEDAE8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0607FEBB-E137-4290-A7C2-BB81D055CE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ED464F-AE49-4530-AB8F-BF5C16571F6A}" type="datetimeFigureOut">
              <a:rPr lang="es-CO" smtClean="0"/>
              <a:t>5/09/2025</a:t>
            </a:fld>
            <a:endParaRPr lang="es-CO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3BB4A668-FBFF-444A-9606-25D30B879C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6EAD0BAB-85DB-4994-8FE2-8B134970A9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8B09BD-4935-4E15-915B-CAF5541A0352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40556573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B0EAEA6E-C7E2-400D-9F2C-7655A3A7FD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ED464F-AE49-4530-AB8F-BF5C16571F6A}" type="datetimeFigureOut">
              <a:rPr lang="es-CO" smtClean="0"/>
              <a:t>5/09/2025</a:t>
            </a:fld>
            <a:endParaRPr lang="es-CO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A5EAF9C2-66E4-4F6C-B5A9-DCE7CBD548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9854F549-00DE-4C3D-92E9-C11D0660D1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8B09BD-4935-4E15-915B-CAF5541A0352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9757230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49AC0ED-9A90-49B3-8F84-4CCBDA10AC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102F82F6-A48C-4802-95FC-4E44B56B96B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7DCDABEF-7742-4D1B-98F0-BDC980609C8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D14EEF5A-EECA-4654-BFBC-C3224B67C9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ED464F-AE49-4530-AB8F-BF5C16571F6A}" type="datetimeFigureOut">
              <a:rPr lang="es-CO" smtClean="0"/>
              <a:t>5/09/2025</a:t>
            </a:fld>
            <a:endParaRPr lang="es-CO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8A26A55B-4ECE-4555-81F3-7B01EFF52A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B6BC4BBE-5C8F-406F-A5F6-D7DC51E745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8B09BD-4935-4E15-915B-CAF5541A0352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5913159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E485C43-08EF-4BD9-A218-38CAD2668A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D4B6F318-8444-4900-BC88-875353FA602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CO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E3D25216-3601-4132-A466-A43F914465A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4A07827F-E9CB-426E-88E8-51BB702387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ED464F-AE49-4530-AB8F-BF5C16571F6A}" type="datetimeFigureOut">
              <a:rPr lang="es-CO" smtClean="0"/>
              <a:t>5/09/2025</a:t>
            </a:fld>
            <a:endParaRPr lang="es-CO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C55746CE-82F9-4FA8-9A0E-E8F8DA709D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9D1589BA-AA34-440C-96EE-5096F4D809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8B09BD-4935-4E15-915B-CAF5541A0352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15469797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0951E2B-923F-4458-9B56-B6694F6C37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E3F8E8BD-05AE-42F6-A28F-DE6821AC6B4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86F1BADB-96DB-4328-9A9B-39ECD06450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ED464F-AE49-4530-AB8F-BF5C16571F6A}" type="datetimeFigureOut">
              <a:rPr lang="es-CO" smtClean="0"/>
              <a:t>5/09/2025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D2F361CB-E120-4FCE-BC69-B351C1064D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1A0C5800-7D4C-473A-A846-3DA77B77F6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8B09BD-4935-4E15-915B-CAF5541A0352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57584636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239A63E9-572F-4E70-900E-8289A8BA080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1F3A2B5C-5897-4F84-B25A-DEA36E31FF1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72819DD3-DEDB-4FDA-B961-E728E57A92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ED464F-AE49-4530-AB8F-BF5C16571F6A}" type="datetimeFigureOut">
              <a:rPr lang="es-CO" smtClean="0"/>
              <a:t>5/09/2025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8FEFDFE9-8BB3-47D4-8027-F3E67B3CA6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D4ABD4CB-278D-4FCC-99DC-7BC9FE90A8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8B09BD-4935-4E15-915B-CAF5541A0352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4835469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ABBD8030-76DF-446F-8225-156CADC5D7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2A1A0A47-AAFE-4984-8867-B71DC703FA6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30E5AFFB-23A1-4118-A1AD-F7A3420B9E5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ED464F-AE49-4530-AB8F-BF5C16571F6A}" type="datetimeFigureOut">
              <a:rPr lang="es-CO" smtClean="0"/>
              <a:t>5/09/2025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227482B8-2E51-4D91-8D5A-2BE6ED75B6A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592081BF-C090-4E4F-855F-FB857FCD281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8B09BD-4935-4E15-915B-CAF5541A0352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5718254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3B69533-1871-4A5A-9BE1-C29688C859B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001036" y="2145620"/>
            <a:ext cx="6655837" cy="949514"/>
          </a:xfrm>
        </p:spPr>
        <p:txBody>
          <a:bodyPr>
            <a:noAutofit/>
          </a:bodyPr>
          <a:lstStyle/>
          <a:p>
            <a:r>
              <a:rPr lang="es-MX" sz="4800" b="1" dirty="0" smtClean="0">
                <a:solidFill>
                  <a:schemeClr val="bg1"/>
                </a:solidFill>
              </a:rPr>
              <a:t>PQRSDF JUNIO</a:t>
            </a:r>
            <a:endParaRPr lang="es-CO" sz="4800" b="1" dirty="0">
              <a:solidFill>
                <a:schemeClr val="bg1"/>
              </a:solidFill>
            </a:endParaRP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BCD6ED36-3E6F-4691-BDA3-31B08010DD6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46103" y="4815138"/>
            <a:ext cx="9144000" cy="846756"/>
          </a:xfrm>
        </p:spPr>
        <p:txBody>
          <a:bodyPr>
            <a:normAutofit/>
          </a:bodyPr>
          <a:lstStyle/>
          <a:p>
            <a:r>
              <a:rPr lang="es-MX" dirty="0" smtClean="0"/>
              <a:t>EXPERIENCIA DEL USUARIO</a:t>
            </a:r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179508338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C4413AD-CB25-4B86-A1C2-1094E2E262F2}"/>
              </a:ext>
            </a:extLst>
          </p:cNvPr>
          <p:cNvSpPr txBox="1">
            <a:spLocks/>
          </p:cNvSpPr>
          <p:nvPr/>
        </p:nvSpPr>
        <p:spPr>
          <a:xfrm>
            <a:off x="1561715" y="313054"/>
            <a:ext cx="9144000" cy="61313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CO" sz="4800" b="1" dirty="0" smtClean="0"/>
              <a:t>PQRSDF</a:t>
            </a:r>
            <a:endParaRPr lang="es-CO" sz="4800" b="1" dirty="0"/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56DDCDDE-2FDF-484C-B09B-FA126FF2D343}"/>
              </a:ext>
            </a:extLst>
          </p:cNvPr>
          <p:cNvSpPr txBox="1"/>
          <p:nvPr/>
        </p:nvSpPr>
        <p:spPr>
          <a:xfrm>
            <a:off x="2719754" y="926185"/>
            <a:ext cx="895643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MX" sz="2000" dirty="0">
                <a:latin typeface="Arial" panose="020B0604020202020204" pitchFamily="34" charset="0"/>
                <a:cs typeface="Arial" panose="020B0604020202020204" pitchFamily="34" charset="0"/>
              </a:rPr>
              <a:t>Durante el mes de </a:t>
            </a:r>
            <a:r>
              <a:rPr lang="es-MX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junio </a:t>
            </a:r>
            <a:r>
              <a:rPr lang="es-MX" sz="2000" dirty="0">
                <a:latin typeface="Arial" panose="020B0604020202020204" pitchFamily="34" charset="0"/>
                <a:cs typeface="Arial" panose="020B0604020202020204" pitchFamily="34" charset="0"/>
              </a:rPr>
              <a:t>se registraron </a:t>
            </a:r>
            <a:r>
              <a:rPr lang="es-MX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35 </a:t>
            </a:r>
            <a:r>
              <a:rPr lang="es-MX" sz="2000" dirty="0">
                <a:latin typeface="Arial" panose="020B0604020202020204" pitchFamily="34" charset="0"/>
                <a:cs typeface="Arial" panose="020B0604020202020204" pitchFamily="34" charset="0"/>
              </a:rPr>
              <a:t>PQRSF; las cuales corresponden a </a:t>
            </a:r>
            <a:r>
              <a:rPr lang="es-MX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29 </a:t>
            </a:r>
            <a:r>
              <a:rPr lang="es-MX" sz="2000" dirty="0">
                <a:latin typeface="Arial" panose="020B0604020202020204" pitchFamily="34" charset="0"/>
                <a:cs typeface="Arial" panose="020B0604020202020204" pitchFamily="34" charset="0"/>
              </a:rPr>
              <a:t>quejas, 5 felicitaciones y 1 </a:t>
            </a:r>
            <a:r>
              <a:rPr lang="es-MX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reclamo. </a:t>
            </a:r>
            <a:endParaRPr lang="es-CO" sz="2000" dirty="0"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4" name="Gráfico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052093171"/>
              </p:ext>
            </p:extLst>
          </p:nvPr>
        </p:nvGraphicFramePr>
        <p:xfrm>
          <a:off x="3387969" y="2112151"/>
          <a:ext cx="7620000" cy="427082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5" name="Imagen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3359" y="2695074"/>
            <a:ext cx="2561180" cy="25726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054187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C4413AD-CB25-4B86-A1C2-1094E2E262F2}"/>
              </a:ext>
            </a:extLst>
          </p:cNvPr>
          <p:cNvSpPr txBox="1">
            <a:spLocks/>
          </p:cNvSpPr>
          <p:nvPr/>
        </p:nvSpPr>
        <p:spPr>
          <a:xfrm>
            <a:off x="1561715" y="313054"/>
            <a:ext cx="9144000" cy="61313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CO" sz="4800" b="1" dirty="0" smtClean="0">
                <a:solidFill>
                  <a:srgbClr val="002060"/>
                </a:solidFill>
              </a:rPr>
              <a:t>PQRSDF POR SERVICIO</a:t>
            </a:r>
            <a:endParaRPr lang="es-CO" sz="4800" b="1" dirty="0">
              <a:solidFill>
                <a:srgbClr val="002060"/>
              </a:solidFill>
            </a:endParaRPr>
          </a:p>
        </p:txBody>
      </p:sp>
      <p:graphicFrame>
        <p:nvGraphicFramePr>
          <p:cNvPr id="3" name="Gráfico 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681600821"/>
              </p:ext>
            </p:extLst>
          </p:nvPr>
        </p:nvGraphicFramePr>
        <p:xfrm>
          <a:off x="360061" y="2122657"/>
          <a:ext cx="9744075" cy="399061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4" name="Imagen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670885" y="462962"/>
            <a:ext cx="2069659" cy="14844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05583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C4413AD-CB25-4B86-A1C2-1094E2E262F2}"/>
              </a:ext>
            </a:extLst>
          </p:cNvPr>
          <p:cNvSpPr txBox="1">
            <a:spLocks/>
          </p:cNvSpPr>
          <p:nvPr/>
        </p:nvSpPr>
        <p:spPr>
          <a:xfrm>
            <a:off x="1561715" y="313054"/>
            <a:ext cx="9144000" cy="61313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CO" sz="3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ENTIDADES </a:t>
            </a:r>
            <a:endParaRPr lang="es-CO" sz="3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3" name="Gráfico 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360308234"/>
              </p:ext>
            </p:extLst>
          </p:nvPr>
        </p:nvGraphicFramePr>
        <p:xfrm>
          <a:off x="641106" y="1166445"/>
          <a:ext cx="6192831" cy="460871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4" name="Imagen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73806" y="1753155"/>
            <a:ext cx="3606022" cy="197663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77803369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C4413AD-CB25-4B86-A1C2-1094E2E262F2}"/>
              </a:ext>
            </a:extLst>
          </p:cNvPr>
          <p:cNvSpPr txBox="1">
            <a:spLocks/>
          </p:cNvSpPr>
          <p:nvPr/>
        </p:nvSpPr>
        <p:spPr>
          <a:xfrm>
            <a:off x="1533140" y="384492"/>
            <a:ext cx="9144000" cy="61313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CO" sz="3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PQRSDF POR CANAL DE RECEPCIÓN </a:t>
            </a:r>
            <a:endParaRPr lang="es-CO" sz="3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3" name="Gráfico 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153506453"/>
              </p:ext>
            </p:extLst>
          </p:nvPr>
        </p:nvGraphicFramePr>
        <p:xfrm>
          <a:off x="1105176" y="1417393"/>
          <a:ext cx="5391877" cy="455027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4" name="Imagen 3"/>
          <p:cNvPicPr>
            <a:picLocks noChangeAspect="1"/>
          </p:cNvPicPr>
          <p:nvPr/>
        </p:nvPicPr>
        <p:blipFill rotWithShape="1">
          <a:blip r:embed="rId4"/>
          <a:srcRect t="16468" r="8170" b="10944"/>
          <a:stretch/>
        </p:blipFill>
        <p:spPr>
          <a:xfrm>
            <a:off x="7618009" y="1637840"/>
            <a:ext cx="2681023" cy="407999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14374149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C4413AD-CB25-4B86-A1C2-1094E2E262F2}"/>
              </a:ext>
            </a:extLst>
          </p:cNvPr>
          <p:cNvSpPr txBox="1">
            <a:spLocks/>
          </p:cNvSpPr>
          <p:nvPr/>
        </p:nvSpPr>
        <p:spPr>
          <a:xfrm>
            <a:off x="1533140" y="384492"/>
            <a:ext cx="9144000" cy="61313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CO" sz="3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TIPIFICACION DE LAS PQRSDF </a:t>
            </a:r>
            <a:endParaRPr lang="es-CO" sz="3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3" name="Gráfico 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158621215"/>
              </p:ext>
            </p:extLst>
          </p:nvPr>
        </p:nvGraphicFramePr>
        <p:xfrm>
          <a:off x="631947" y="1413363"/>
          <a:ext cx="6490748" cy="428960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4" name="Imagen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97127" y="1824458"/>
            <a:ext cx="3322320" cy="23422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040687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C4413AD-CB25-4B86-A1C2-1094E2E262F2}"/>
              </a:ext>
            </a:extLst>
          </p:cNvPr>
          <p:cNvSpPr txBox="1">
            <a:spLocks/>
          </p:cNvSpPr>
          <p:nvPr/>
        </p:nvSpPr>
        <p:spPr>
          <a:xfrm>
            <a:off x="1533140" y="384492"/>
            <a:ext cx="9144000" cy="61313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CO" sz="3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EJES TEMATICOS </a:t>
            </a:r>
            <a:endParaRPr lang="es-CO" sz="3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4" name="Tabla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72231125"/>
              </p:ext>
            </p:extLst>
          </p:nvPr>
        </p:nvGraphicFramePr>
        <p:xfrm>
          <a:off x="782842" y="997623"/>
          <a:ext cx="10260058" cy="5345882"/>
        </p:xfrm>
        <a:graphic>
          <a:graphicData uri="http://schemas.openxmlformats.org/drawingml/2006/table">
            <a:tbl>
              <a:tblPr firstRow="1" firstCol="1" bandRow="1">
                <a:tableStyleId>{0E3FDE45-AF77-4B5C-9715-49D594BDF05E}</a:tableStyleId>
              </a:tblPr>
              <a:tblGrid>
                <a:gridCol w="3403872">
                  <a:extLst>
                    <a:ext uri="{9D8B030D-6E8A-4147-A177-3AD203B41FA5}">
                      <a16:colId xmlns:a16="http://schemas.microsoft.com/office/drawing/2014/main" val="1668520793"/>
                    </a:ext>
                  </a:extLst>
                </a:gridCol>
                <a:gridCol w="6856186">
                  <a:extLst>
                    <a:ext uri="{9D8B030D-6E8A-4147-A177-3AD203B41FA5}">
                      <a16:colId xmlns:a16="http://schemas.microsoft.com/office/drawing/2014/main" val="1051174503"/>
                    </a:ext>
                  </a:extLst>
                </a:gridCol>
              </a:tblGrid>
              <a:tr h="26725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400">
                          <a:effectLst/>
                        </a:rPr>
                        <a:t>Eje temático</a:t>
                      </a:r>
                      <a:endParaRPr lang="es-CO" sz="105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9034" marR="9034" marT="9034" marB="9034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400">
                          <a:effectLst/>
                        </a:rPr>
                        <a:t>Descripción de las situaciones reportadas</a:t>
                      </a:r>
                      <a:endParaRPr lang="es-CO" sz="105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9034" marR="9034" marT="9034" marB="9034" anchor="ctr"/>
                </a:tc>
                <a:extLst>
                  <a:ext uri="{0D108BD9-81ED-4DB2-BD59-A6C34878D82A}">
                    <a16:rowId xmlns:a16="http://schemas.microsoft.com/office/drawing/2014/main" val="1976743465"/>
                  </a:ext>
                </a:extLst>
              </a:tr>
              <a:tr h="75735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400" dirty="0" smtClean="0">
                          <a:effectLst/>
                        </a:rPr>
                        <a:t>ACCESIBILIDAD Y AGENDAMIENTO DE CITAS</a:t>
                      </a:r>
                      <a:endParaRPr lang="es-CO" sz="105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9034" marR="9034" marT="9034" marB="9034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400" dirty="0">
                          <a:effectLst/>
                        </a:rPr>
                        <a:t>• Teléfonos y WhatsApp que no contestan • Error o ausencia de agenda en la página web • Ventanas de asignación con un solo funcionario y largas filas • Pacientes rurales sin alternativas remotas</a:t>
                      </a:r>
                      <a:endParaRPr lang="es-CO" sz="105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9034" marR="9034" marT="9034" marB="9034" anchor="ctr"/>
                </a:tc>
                <a:extLst>
                  <a:ext uri="{0D108BD9-81ED-4DB2-BD59-A6C34878D82A}">
                    <a16:rowId xmlns:a16="http://schemas.microsoft.com/office/drawing/2014/main" val="1667671101"/>
                  </a:ext>
                </a:extLst>
              </a:tr>
              <a:tr h="75735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400" dirty="0" smtClean="0">
                          <a:effectLst/>
                        </a:rPr>
                        <a:t>OPORTUNIDAD / TIEMPOS DE ESPERA</a:t>
                      </a:r>
                      <a:endParaRPr lang="es-CO" sz="105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9034" marR="9034" marT="9034" marB="9034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400" dirty="0">
                          <a:effectLst/>
                        </a:rPr>
                        <a:t>• Demoras superiores a 3 h en Urgencias • Retrasos reiterados de especialistas (consultas, citología, procedimientos) • Resultados de laboratorio que tardan semanas en cargarse</a:t>
                      </a:r>
                      <a:endParaRPr lang="es-CO" sz="105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9034" marR="9034" marT="9034" marB="9034" anchor="ctr"/>
                </a:tc>
                <a:extLst>
                  <a:ext uri="{0D108BD9-81ED-4DB2-BD59-A6C34878D82A}">
                    <a16:rowId xmlns:a16="http://schemas.microsoft.com/office/drawing/2014/main" val="2533360160"/>
                  </a:ext>
                </a:extLst>
              </a:tr>
              <a:tr h="75735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400" dirty="0" smtClean="0">
                          <a:effectLst/>
                        </a:rPr>
                        <a:t>TRATO Y HUMANIZACIÓN</a:t>
                      </a:r>
                      <a:endParaRPr lang="es-CO" sz="105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9034" marR="9034" marT="9034" marB="9034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400">
                          <a:effectLst/>
                        </a:rPr>
                        <a:t>• Lenguaje inadecuado de call‑center, ventanilla y personal de salud • Falta de orientación al usuario vulnerable (niños TEA, adultos mayores) • Casos puntuales de trato irrespetuoso de vigilantes</a:t>
                      </a:r>
                      <a:endParaRPr lang="es-CO" sz="105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9034" marR="9034" marT="9034" marB="9034" anchor="ctr"/>
                </a:tc>
                <a:extLst>
                  <a:ext uri="{0D108BD9-81ED-4DB2-BD59-A6C34878D82A}">
                    <a16:rowId xmlns:a16="http://schemas.microsoft.com/office/drawing/2014/main" val="4209457592"/>
                  </a:ext>
                </a:extLst>
              </a:tr>
              <a:tr h="75735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400" dirty="0" smtClean="0">
                          <a:effectLst/>
                        </a:rPr>
                        <a:t>INFORMACIÓN Y COMUNICACIÓN</a:t>
                      </a:r>
                      <a:endParaRPr lang="es-CO" sz="105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9034" marR="9034" marT="9034" marB="9034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400">
                          <a:effectLst/>
                        </a:rPr>
                        <a:t>• Fórmulas médicas ilegibles o sin explicación • Inconsistencias en resultados de laboratorio (duplicados, códigos sin cargar) • Usuarios sin número de radicado ni confirmación de sus PQRS</a:t>
                      </a:r>
                      <a:endParaRPr lang="es-CO" sz="105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9034" marR="9034" marT="9034" marB="9034" anchor="ctr"/>
                </a:tc>
                <a:extLst>
                  <a:ext uri="{0D108BD9-81ED-4DB2-BD59-A6C34878D82A}">
                    <a16:rowId xmlns:a16="http://schemas.microsoft.com/office/drawing/2014/main" val="1232262247"/>
                  </a:ext>
                </a:extLst>
              </a:tr>
              <a:tr h="51230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400" dirty="0" smtClean="0">
                          <a:effectLst/>
                        </a:rPr>
                        <a:t>CALIDAD CLÍNICA / SEGURIDAD DEL PACIENTE</a:t>
                      </a:r>
                      <a:endParaRPr lang="es-CO" sz="105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9034" marR="9034" marT="9034" marB="9034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400">
                          <a:effectLst/>
                        </a:rPr>
                        <a:t>• Percepción de negligencia (órdenes no registradas, omisión de signos vitales) • Errores de diagnóstico o indicaciones contradictorias</a:t>
                      </a:r>
                      <a:endParaRPr lang="es-CO" sz="105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9034" marR="9034" marT="9034" marB="9034" anchor="ctr"/>
                </a:tc>
                <a:extLst>
                  <a:ext uri="{0D108BD9-81ED-4DB2-BD59-A6C34878D82A}">
                    <a16:rowId xmlns:a16="http://schemas.microsoft.com/office/drawing/2014/main" val="1152642879"/>
                  </a:ext>
                </a:extLst>
              </a:tr>
              <a:tr h="51230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400" dirty="0" smtClean="0">
                          <a:effectLst/>
                        </a:rPr>
                        <a:t>INFRAESTRUCTURA Y CONFORT</a:t>
                      </a:r>
                      <a:endParaRPr lang="es-CO" sz="105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9034" marR="9034" marT="9034" marB="9034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400">
                          <a:effectLst/>
                        </a:rPr>
                        <a:t>• Baños sucios o sin insumos • Salas de espera con hacinamiento, ruido de obras y sillas incómodas</a:t>
                      </a:r>
                      <a:endParaRPr lang="es-CO" sz="105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9034" marR="9034" marT="9034" marB="9034" anchor="ctr"/>
                </a:tc>
                <a:extLst>
                  <a:ext uri="{0D108BD9-81ED-4DB2-BD59-A6C34878D82A}">
                    <a16:rowId xmlns:a16="http://schemas.microsoft.com/office/drawing/2014/main" val="88437896"/>
                  </a:ext>
                </a:extLst>
              </a:tr>
              <a:tr h="51230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400" dirty="0" smtClean="0">
                          <a:effectLst/>
                        </a:rPr>
                        <a:t>FACTURACIÓN Y TEMAS ADMINISTRATIVOS</a:t>
                      </a:r>
                      <a:endParaRPr lang="es-CO" sz="105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9034" marR="9034" marT="9034" marB="9034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400">
                          <a:effectLst/>
                        </a:rPr>
                        <a:t>• Confusión sobre copagos y autorizaciones • Demoras al expedir certificaciones laborales</a:t>
                      </a:r>
                      <a:endParaRPr lang="es-CO" sz="105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9034" marR="9034" marT="9034" marB="9034" anchor="ctr"/>
                </a:tc>
                <a:extLst>
                  <a:ext uri="{0D108BD9-81ED-4DB2-BD59-A6C34878D82A}">
                    <a16:rowId xmlns:a16="http://schemas.microsoft.com/office/drawing/2014/main" val="2206156544"/>
                  </a:ext>
                </a:extLst>
              </a:tr>
              <a:tr h="51230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400" dirty="0" smtClean="0">
                          <a:effectLst/>
                        </a:rPr>
                        <a:t>RECONOCIMIENTOS POSITIVOS</a:t>
                      </a:r>
                      <a:endParaRPr lang="es-CO" sz="105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9034" marR="9034" marT="9034" marB="9034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400" dirty="0">
                          <a:effectLst/>
                        </a:rPr>
                        <a:t>• Felicitaciones a Urgencias, Radiología, Laboratorio, Facturación y personal de enfermería por trato humanizado y eficiencia</a:t>
                      </a:r>
                      <a:endParaRPr lang="es-CO" sz="105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9034" marR="9034" marT="9034" marB="9034" anchor="ctr"/>
                </a:tc>
                <a:extLst>
                  <a:ext uri="{0D108BD9-81ED-4DB2-BD59-A6C34878D82A}">
                    <a16:rowId xmlns:a16="http://schemas.microsoft.com/office/drawing/2014/main" val="297058161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8289488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15125426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291</TotalTime>
  <Words>99</Words>
  <Application>Microsoft Office PowerPoint</Application>
  <PresentationFormat>Panorámica</PresentationFormat>
  <Paragraphs>33</Paragraphs>
  <Slides>8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8</vt:i4>
      </vt:variant>
    </vt:vector>
  </HeadingPairs>
  <TitlesOfParts>
    <vt:vector size="13" baseType="lpstr">
      <vt:lpstr>Arial</vt:lpstr>
      <vt:lpstr>Calibri</vt:lpstr>
      <vt:lpstr>Calibri Light</vt:lpstr>
      <vt:lpstr>Times New Roman</vt:lpstr>
      <vt:lpstr>Tema de Office</vt:lpstr>
      <vt:lpstr>PQRSDF JUNIO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TITULO PRESENTACIÓN</dc:title>
  <dc:creator>user</dc:creator>
  <cp:lastModifiedBy>Experiencia al Usuario-02</cp:lastModifiedBy>
  <cp:revision>14</cp:revision>
  <dcterms:created xsi:type="dcterms:W3CDTF">2024-08-26T14:52:25Z</dcterms:created>
  <dcterms:modified xsi:type="dcterms:W3CDTF">2025-09-05T15:42:04Z</dcterms:modified>
</cp:coreProperties>
</file>