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9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I%20SEMESTRE%20PQRSDF%202025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I%20SEMESTRE%20PQRSDF%202025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I%20SEMESTRE%20PQRSDF%202025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I%20SEMESTRE%20PQRSDF%202025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I%20SEMESTRE%20PQRSDF%202025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s-CO"/>
              <a:t>PQRSDF MAYO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Hoja1!$C$2:$C$6</c:f>
              <c:strCache>
                <c:ptCount val="5"/>
                <c:pt idx="0">
                  <c:v>Felicitación</c:v>
                </c:pt>
                <c:pt idx="1">
                  <c:v>Peticion</c:v>
                </c:pt>
                <c:pt idx="2">
                  <c:v>Queja</c:v>
                </c:pt>
                <c:pt idx="3">
                  <c:v>Reclamo</c:v>
                </c:pt>
                <c:pt idx="4">
                  <c:v>Sugerencia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10</c:v>
                </c:pt>
                <c:pt idx="1">
                  <c:v>8</c:v>
                </c:pt>
                <c:pt idx="2">
                  <c:v>40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B3-4E59-8972-42223574F2E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81722176"/>
        <c:axId val="381723008"/>
      </c:barChart>
      <c:catAx>
        <c:axId val="38172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1723008"/>
        <c:crosses val="autoZero"/>
        <c:auto val="1"/>
        <c:lblAlgn val="ctr"/>
        <c:lblOffset val="100"/>
        <c:noMultiLvlLbl val="0"/>
      </c:catAx>
      <c:valAx>
        <c:axId val="381723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1722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s-CO"/>
              <a:t>MAYO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Hoja1!$F$2:$F$11</c:f>
              <c:strCache>
                <c:ptCount val="10"/>
                <c:pt idx="0">
                  <c:v>Agendamiento</c:v>
                </c:pt>
                <c:pt idx="1">
                  <c:v>Cirugia</c:v>
                </c:pt>
                <c:pt idx="2">
                  <c:v>Consulta externa</c:v>
                </c:pt>
                <c:pt idx="3">
                  <c:v>Experiencia del usuario</c:v>
                </c:pt>
                <c:pt idx="4">
                  <c:v>Facturación</c:v>
                </c:pt>
                <c:pt idx="5">
                  <c:v>Ginecoobstetricia</c:v>
                </c:pt>
                <c:pt idx="6">
                  <c:v>Hospitalización</c:v>
                </c:pt>
                <c:pt idx="7">
                  <c:v>Imágenes diagnósticas</c:v>
                </c:pt>
                <c:pt idx="8">
                  <c:v>Infraestructura y aseo</c:v>
                </c:pt>
                <c:pt idx="9">
                  <c:v>Urgencias</c:v>
                </c:pt>
              </c:strCache>
            </c:strRef>
          </c:cat>
          <c:val>
            <c:numRef>
              <c:f>Hoja1!$G$2:$G$11</c:f>
              <c:numCache>
                <c:formatCode>General</c:formatCode>
                <c:ptCount val="10"/>
                <c:pt idx="0">
                  <c:v>15</c:v>
                </c:pt>
                <c:pt idx="1">
                  <c:v>2</c:v>
                </c:pt>
                <c:pt idx="2">
                  <c:v>22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7</c:v>
                </c:pt>
                <c:pt idx="8">
                  <c:v>1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A-4F22-B3BF-E5A491821C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18442000"/>
        <c:axId val="618444912"/>
      </c:barChart>
      <c:catAx>
        <c:axId val="61844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618444912"/>
        <c:crosses val="autoZero"/>
        <c:auto val="1"/>
        <c:lblAlgn val="ctr"/>
        <c:lblOffset val="100"/>
        <c:noMultiLvlLbl val="0"/>
      </c:catAx>
      <c:valAx>
        <c:axId val="618444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844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MAYO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BC9-4596-BDB5-AA342F5D20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BC9-4596-BDB5-AA342F5D20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BC9-4596-BDB5-AA342F5D20F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BC9-4596-BDB5-AA342F5D20F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Hoja1!$I$3:$I$6</c:f>
              <c:strCache>
                <c:ptCount val="4"/>
                <c:pt idx="0">
                  <c:v>Cajacopi</c:v>
                </c:pt>
                <c:pt idx="1">
                  <c:v>Coosalud</c:v>
                </c:pt>
                <c:pt idx="2">
                  <c:v>Famisanar</c:v>
                </c:pt>
                <c:pt idx="3">
                  <c:v>Nuevaeps</c:v>
                </c:pt>
              </c:strCache>
            </c:strRef>
          </c:cat>
          <c:val>
            <c:numRef>
              <c:f>Hoja1!$J$3:$J$6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C9-4596-BDB5-AA342F5D20F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MAYO</a:t>
            </a:r>
          </a:p>
          <a:p>
            <a:pPr>
              <a:defRPr/>
            </a:pP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00F-4B31-BCAF-256036555E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00F-4B31-BCAF-256036555E8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Hoja1!$I$10:$I$11</c:f>
              <c:strCache>
                <c:ptCount val="2"/>
                <c:pt idx="0">
                  <c:v>Buzones</c:v>
                </c:pt>
                <c:pt idx="1">
                  <c:v>Página web</c:v>
                </c:pt>
              </c:strCache>
            </c:strRef>
          </c:cat>
          <c:val>
            <c:numRef>
              <c:f>Hoja1!$J$10:$J$11</c:f>
              <c:numCache>
                <c:formatCode>General</c:formatCode>
                <c:ptCount val="2"/>
                <c:pt idx="0">
                  <c:v>35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0F-4B31-BCAF-256036555E8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MAYO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79B-4C2C-B8C4-687B865C46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79B-4C2C-B8C4-687B865C46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79B-4C2C-B8C4-687B865C46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79B-4C2C-B8C4-687B865C46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79B-4C2C-B8C4-687B865C46D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79B-4C2C-B8C4-687B865C46D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79B-4C2C-B8C4-687B865C46D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Hoja1!$M$3:$M$9</c:f>
              <c:strCache>
                <c:ptCount val="7"/>
                <c:pt idx="0">
                  <c:v>Accesibilidad</c:v>
                </c:pt>
                <c:pt idx="1">
                  <c:v>Calidad En La Atención</c:v>
                </c:pt>
                <c:pt idx="2">
                  <c:v>Información</c:v>
                </c:pt>
                <c:pt idx="3">
                  <c:v>Infraestructura Y Confort</c:v>
                </c:pt>
                <c:pt idx="4">
                  <c:v>Oportunidad</c:v>
                </c:pt>
                <c:pt idx="5">
                  <c:v>Tiempo De Espera</c:v>
                </c:pt>
                <c:pt idx="6">
                  <c:v>Trato</c:v>
                </c:pt>
              </c:strCache>
            </c:strRef>
          </c:cat>
          <c:val>
            <c:numRef>
              <c:f>Hoja1!$N$3:$N$9</c:f>
              <c:numCache>
                <c:formatCode>General</c:formatCode>
                <c:ptCount val="7"/>
                <c:pt idx="0">
                  <c:v>5</c:v>
                </c:pt>
                <c:pt idx="1">
                  <c:v>18</c:v>
                </c:pt>
                <c:pt idx="2">
                  <c:v>7</c:v>
                </c:pt>
                <c:pt idx="3">
                  <c:v>2</c:v>
                </c:pt>
                <c:pt idx="4">
                  <c:v>16</c:v>
                </c:pt>
                <c:pt idx="5">
                  <c:v>5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79B-4C2C-B8C4-687B865C46D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MAYO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DEL USUARIO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994852" y="385243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/>
              <a:t>PQRSDF</a:t>
            </a:r>
            <a:endParaRPr lang="es-CO" sz="4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6DDCDDE-2FDF-484C-B09B-FA126FF2D343}"/>
              </a:ext>
            </a:extLst>
          </p:cNvPr>
          <p:cNvSpPr txBox="1"/>
          <p:nvPr/>
        </p:nvSpPr>
        <p:spPr>
          <a:xfrm>
            <a:off x="2711740" y="1247993"/>
            <a:ext cx="8427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Durante el mes de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mayo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registraron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62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PQRSF; las cuales corresponden a 36 quejas, 5 felicitaciones y 1 solicitud. </a:t>
            </a:r>
            <a:endParaRPr lang="es-CO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371301"/>
              </p:ext>
            </p:extLst>
          </p:nvPr>
        </p:nvGraphicFramePr>
        <p:xfrm>
          <a:off x="3704517" y="2532293"/>
          <a:ext cx="7178218" cy="3555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57" y="2532293"/>
            <a:ext cx="2962534" cy="297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609841" y="505559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rgbClr val="002060"/>
                </a:solidFill>
              </a:rPr>
              <a:t>PQRSDF POR SERVICIO</a:t>
            </a:r>
            <a:endParaRPr lang="es-CO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88139"/>
              </p:ext>
            </p:extLst>
          </p:nvPr>
        </p:nvGraphicFramePr>
        <p:xfrm>
          <a:off x="454897" y="1752084"/>
          <a:ext cx="7931458" cy="386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537" y="1118690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61180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ENTIDADES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734769"/>
              </p:ext>
            </p:extLst>
          </p:nvPr>
        </p:nvGraphicFramePr>
        <p:xfrm>
          <a:off x="777945" y="1684765"/>
          <a:ext cx="6903016" cy="4006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900" y="1684765"/>
            <a:ext cx="3184206" cy="1745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480745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361544"/>
              </p:ext>
            </p:extLst>
          </p:nvPr>
        </p:nvGraphicFramePr>
        <p:xfrm>
          <a:off x="847259" y="1533002"/>
          <a:ext cx="5475164" cy="4110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7769262" y="1533002"/>
            <a:ext cx="2445892" cy="3722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39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TIPIFICACION DE LAS PQRSDF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869708"/>
              </p:ext>
            </p:extLst>
          </p:nvPr>
        </p:nvGraphicFramePr>
        <p:xfrm>
          <a:off x="673577" y="1256855"/>
          <a:ext cx="6119110" cy="4699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177" y="1618051"/>
            <a:ext cx="3794760" cy="267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06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EJES TEMATICOS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345359"/>
              </p:ext>
            </p:extLst>
          </p:nvPr>
        </p:nvGraphicFramePr>
        <p:xfrm>
          <a:off x="678339" y="1285006"/>
          <a:ext cx="10260058" cy="483358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403872">
                  <a:extLst>
                    <a:ext uri="{9D8B030D-6E8A-4147-A177-3AD203B41FA5}">
                      <a16:colId xmlns:a16="http://schemas.microsoft.com/office/drawing/2014/main" val="1668520793"/>
                    </a:ext>
                  </a:extLst>
                </a:gridCol>
                <a:gridCol w="6856186">
                  <a:extLst>
                    <a:ext uri="{9D8B030D-6E8A-4147-A177-3AD203B41FA5}">
                      <a16:colId xmlns:a16="http://schemas.microsoft.com/office/drawing/2014/main" val="1051174503"/>
                    </a:ext>
                  </a:extLst>
                </a:gridCol>
              </a:tblGrid>
              <a:tr h="267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Eje temático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Descripción de las situaciones reportadas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976743465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ACCESIBILIDAD Y AGENDAMIENTO DE CITAS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 Teléfonos y WhatsApp que no contestan • Error o ausencia de agenda en la página web • Ventanas de asignación con un solo funcionario y largas filas 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667671101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OPORTUNIDAD / TIEMPOS DE ESPERA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 • Retrasos reiterados de especialistas (consultas, citología, procedimientos) 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2533360160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TRATO Y HUMANIZACIÓN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 Lenguaje inadecuado de </a:t>
                      </a:r>
                      <a:r>
                        <a:rPr lang="es-CO" sz="1400" dirty="0" err="1">
                          <a:effectLst/>
                        </a:rPr>
                        <a:t>call</a:t>
                      </a:r>
                      <a:r>
                        <a:rPr lang="es-CO" sz="1400" dirty="0">
                          <a:effectLst/>
                        </a:rPr>
                        <a:t>‑center, ventanilla y personal de salud • Falta de orientación al usuario vulnerable (niños TEA, adultos mayores) • Casos puntuales de trato irrespetuoso de vigilantes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4209457592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INFORMACIÓN Y COMUNICACIÓN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 Fórmulas médicas ilegibles o sin explicación • Inconsistencias en resultados de laboratorio (duplicados, códigos sin cargar) 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232262247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CALIDAD CLÍNICA / SEGURIDAD DEL PACIENTE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Percepción de negligencia (órdenes no registradas, omisión de signos vitales) • Errores de diagnóstico o indicaciones contradictorias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152642879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INFRAESTRUCTURA Y CONFORT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Baños sucios o sin insumos • Salas de espera con hacinamiento, ruido de obras y sillas incómodas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88437896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RECONOCIMIENTOS POSITIVOS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 Felicitaciones a Urgencias, Radiología, </a:t>
                      </a:r>
                      <a:r>
                        <a:rPr lang="es-CO" sz="1400" dirty="0" smtClean="0">
                          <a:effectLst/>
                        </a:rPr>
                        <a:t>y </a:t>
                      </a:r>
                      <a:r>
                        <a:rPr lang="es-CO" sz="1400" dirty="0">
                          <a:effectLst/>
                        </a:rPr>
                        <a:t>personal de enfermería por trato humanizado y eficiencia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2970581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895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92</Words>
  <Application>Microsoft Office PowerPoint</Application>
  <PresentationFormat>Panorámica</PresentationFormat>
  <Paragraphs>30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de Office</vt:lpstr>
      <vt:lpstr>PQRSDF MAYO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14</cp:revision>
  <dcterms:created xsi:type="dcterms:W3CDTF">2024-08-26T14:52:25Z</dcterms:created>
  <dcterms:modified xsi:type="dcterms:W3CDTF">2025-09-05T15:40:22Z</dcterms:modified>
</cp:coreProperties>
</file>