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84" r:id="rId2"/>
    <p:sldId id="848" r:id="rId3"/>
    <p:sldId id="851" r:id="rId4"/>
    <p:sldId id="850" r:id="rId5"/>
    <p:sldId id="843" r:id="rId6"/>
    <p:sldId id="853" r:id="rId7"/>
    <p:sldId id="854" r:id="rId8"/>
    <p:sldId id="855" r:id="rId9"/>
    <p:sldId id="856" r:id="rId10"/>
    <p:sldId id="857" r:id="rId1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4" d="100"/>
          <a:sy n="104" d="100"/>
        </p:scale>
        <p:origin x="144"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CEXU-02\Desktop\RECUPERABLE\QUEJAS\PQRSF%202024%20VERDADERO.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QRSF%202024%20VERDADERO.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D:\PQRSF%202024%20VERDADERO.xls"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D:\PQRSF%202024%20VERDADERO.xls"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D:\PQRSF%202024%20VERDADERO.xls"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1" Type="http://schemas.openxmlformats.org/officeDocument/2006/relationships/oleObject" Target="file:///D:\PQRSF%202024%20VERDADERO.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PQRSF%202024%20VERDADERO.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s-CO" dirty="0"/>
              <a:t>PQRSF</a:t>
            </a:r>
          </a:p>
        </c:rich>
      </c:tx>
      <c:layout>
        <c:manualLayout>
          <c:xMode val="edge"/>
          <c:yMode val="edge"/>
          <c:x val="0.42533005268930724"/>
          <c:y val="2.0015676319721273E-2"/>
        </c:manualLayout>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0555555555555555E-2"/>
          <c:y val="0.19940860215053766"/>
          <c:w val="0.93888888888888888"/>
          <c:h val="0.62786173905681142"/>
        </c:manualLayout>
      </c:layout>
      <c:pie3DChart>
        <c:varyColors val="1"/>
        <c:dLbls>
          <c:dLblPos val="outEnd"/>
          <c:showLegendKey val="0"/>
          <c:showVal val="0"/>
          <c:showCatName val="0"/>
          <c:showSerName val="0"/>
          <c:showPercent val="1"/>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s-CO" dirty="0"/>
              <a:t>PQRSF</a:t>
            </a:r>
          </a:p>
        </c:rich>
      </c:tx>
      <c:layout>
        <c:manualLayout>
          <c:xMode val="edge"/>
          <c:yMode val="edge"/>
          <c:x val="0.41255295238211781"/>
          <c:y val="0"/>
        </c:manualLayout>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0"/>
              <c:showSerName val="0"/>
              <c:showPercent val="0"/>
              <c:showBubbleSize val="0"/>
              <c:extLst>
                <c:ext xmlns:c16="http://schemas.microsoft.com/office/drawing/2014/chart" uri="{C3380CC4-5D6E-409C-BE32-E72D297353CC}">
                  <c16:uniqueId val="{0000000C-001C-4038-AFF1-06CDD41D4E04}"/>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s-CO"/>
                </a:p>
              </c:txPr>
              <c:dLblPos val="outEnd"/>
              <c:showLegendKey val="0"/>
              <c:showVal val="1"/>
              <c:showCatName val="0"/>
              <c:showSerName val="0"/>
              <c:showPercent val="0"/>
              <c:showBubbleSize val="0"/>
              <c:extLst>
                <c:ext xmlns:c16="http://schemas.microsoft.com/office/drawing/2014/chart" uri="{C3380CC4-5D6E-409C-BE32-E72D297353CC}">
                  <c16:uniqueId val="{0000000D-001C-4038-AFF1-06CDD41D4E04}"/>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s-CO"/>
                </a:p>
              </c:txPr>
              <c:dLblPos val="outEnd"/>
              <c:showLegendKey val="0"/>
              <c:showVal val="1"/>
              <c:showCatName val="0"/>
              <c:showSerName val="0"/>
              <c:showPercent val="0"/>
              <c:showBubbleSize val="0"/>
              <c:extLst>
                <c:ext xmlns:c16="http://schemas.microsoft.com/office/drawing/2014/chart" uri="{C3380CC4-5D6E-409C-BE32-E72D297353CC}">
                  <c16:uniqueId val="{0000000E-001C-4038-AFF1-06CDD41D4E04}"/>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s-CO"/>
                </a:p>
              </c:txPr>
              <c:dLblPos val="outEnd"/>
              <c:showLegendKey val="0"/>
              <c:showVal val="1"/>
              <c:showCatName val="0"/>
              <c:showSerName val="0"/>
              <c:showPercent val="0"/>
              <c:showBubbleSize val="0"/>
              <c:extLst>
                <c:ext xmlns:c16="http://schemas.microsoft.com/office/drawing/2014/chart" uri="{C3380CC4-5D6E-409C-BE32-E72D297353CC}">
                  <c16:uniqueId val="{0000000F-001C-4038-AFF1-06CDD41D4E04}"/>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s-CO"/>
                </a:p>
              </c:txPr>
              <c:dLblPos val="outEnd"/>
              <c:showLegendKey val="0"/>
              <c:showVal val="1"/>
              <c:showCatName val="0"/>
              <c:showSerName val="0"/>
              <c:showPercent val="0"/>
              <c:showBubbleSize val="0"/>
              <c:extLst>
                <c:ext xmlns:c16="http://schemas.microsoft.com/office/drawing/2014/chart" uri="{C3380CC4-5D6E-409C-BE32-E72D297353CC}">
                  <c16:uniqueId val="{00000010-001C-4038-AFF1-06CDD41D4E04}"/>
                </c:ext>
              </c:extLst>
            </c:dLbl>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2022'!$P$23:$P$27</c:f>
              <c:strCache>
                <c:ptCount val="5"/>
                <c:pt idx="0">
                  <c:v>QUEJA</c:v>
                </c:pt>
                <c:pt idx="1">
                  <c:v>RECLAMOS</c:v>
                </c:pt>
                <c:pt idx="2">
                  <c:v>SUGERENCIA</c:v>
                </c:pt>
                <c:pt idx="3">
                  <c:v>DENUNCIA</c:v>
                </c:pt>
                <c:pt idx="4">
                  <c:v>FELICITACIÓN</c:v>
                </c:pt>
              </c:strCache>
            </c:strRef>
          </c:cat>
          <c:val>
            <c:numRef>
              <c:f>'resumen 2022'!$Q$23:$Q$27</c:f>
              <c:numCache>
                <c:formatCode>General</c:formatCode>
                <c:ptCount val="5"/>
                <c:pt idx="0">
                  <c:v>47</c:v>
                </c:pt>
                <c:pt idx="1">
                  <c:v>0</c:v>
                </c:pt>
                <c:pt idx="2">
                  <c:v>1</c:v>
                </c:pt>
                <c:pt idx="3">
                  <c:v>1</c:v>
                </c:pt>
                <c:pt idx="4">
                  <c:v>3</c:v>
                </c:pt>
              </c:numCache>
            </c:numRef>
          </c:val>
          <c:extLst>
            <c:ext xmlns:c16="http://schemas.microsoft.com/office/drawing/2014/chart" uri="{C3380CC4-5D6E-409C-BE32-E72D297353CC}">
              <c16:uniqueId val="{00000000-001C-4038-AFF1-06CDD41D4E04}"/>
            </c:ext>
          </c:extLst>
        </c:ser>
        <c:ser>
          <c:idx val="1"/>
          <c:order val="1"/>
          <c:explosion val="65"/>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2-001C-4038-AFF1-06CDD41D4E0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4-001C-4038-AFF1-06CDD41D4E04}"/>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6-001C-4038-AFF1-06CDD41D4E04}"/>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8-001C-4038-AFF1-06CDD41D4E04}"/>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001C-4038-AFF1-06CDD41D4E04}"/>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02-001C-4038-AFF1-06CDD41D4E04}"/>
                </c:ext>
              </c:extLst>
            </c:dLbl>
            <c:dLbl>
              <c:idx val="1"/>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540AF200-51CE-4FCC-B4D7-4D18946E71A9}" type="CATEGORYNAME">
                      <a:rPr lang="en-US" smtClean="0"/>
                      <a:pPr>
                        <a:defRPr/>
                      </a:pPr>
                      <a:t>[NOMBRE DE CATEGORÍA]</a:t>
                    </a:fld>
                    <a:r>
                      <a:rPr lang="en-US" baseline="0" dirty="0"/>
                      <a:t> 0%</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001C-4038-AFF1-06CDD41D4E04}"/>
                </c:ext>
              </c:extLst>
            </c:dLbl>
            <c:dLbl>
              <c:idx val="2"/>
              <c:layout>
                <c:manualLayout>
                  <c:x val="-1.4246408824003329E-2"/>
                  <c:y val="0.2125188612455931"/>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fld id="{19075746-8831-4454-9267-BDCFF23D3C70}" type="CATEGORYNAME">
                      <a:rPr lang="en-US" smtClean="0"/>
                      <a:pPr>
                        <a:defRPr/>
                      </a:pPr>
                      <a:t>[NOMBRE DE CATEGORÍA]</a:t>
                    </a:fld>
                    <a:fld id="{C1DEA459-2AB2-4232-8B1C-E92146849FB9}" type="VALUE">
                      <a:rPr lang="en-US" baseline="0" smtClean="0"/>
                      <a:pPr>
                        <a:defRPr/>
                      </a:pPr>
                      <a:t>[VALOR]</a:t>
                    </a:fld>
                    <a:endParaRPr lang="es-CO"/>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0"/>
              <c:showBubbleSize val="0"/>
              <c:extLst>
                <c:ext xmlns:c15="http://schemas.microsoft.com/office/drawing/2012/chart" uri="{CE6537A1-D6FC-4f65-9D91-7224C49458BB}">
                  <c15:layout>
                    <c:manualLayout>
                      <c:w val="0.21307447088409315"/>
                      <c:h val="0.14701945836938721"/>
                    </c:manualLayout>
                  </c15:layout>
                  <c15:dlblFieldTable/>
                  <c15:showDataLabelsRange val="0"/>
                </c:ext>
                <c:ext xmlns:c16="http://schemas.microsoft.com/office/drawing/2014/chart" uri="{C3380CC4-5D6E-409C-BE32-E72D297353CC}">
                  <c16:uniqueId val="{00000006-001C-4038-AFF1-06CDD41D4E04}"/>
                </c:ext>
              </c:extLst>
            </c:dLbl>
            <c:dLbl>
              <c:idx val="3"/>
              <c:layout>
                <c:manualLayout>
                  <c:x val="8.2888196794201091E-2"/>
                  <c:y val="-3.6328010469332164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A9F7090A-22AF-4C3C-A9F6-4A0856ED123F}" type="CATEGORYNAME">
                      <a:rPr lang="en-US" smtClean="0"/>
                      <a:pPr>
                        <a:defRPr/>
                      </a:pPr>
                      <a:t>[NOMBRE DE CATEGORÍA]</a:t>
                    </a:fld>
                    <a:r>
                      <a:rPr lang="en-US" baseline="0" dirty="0"/>
                      <a:t> </a:t>
                    </a:r>
                  </a:p>
                  <a:p>
                    <a:pPr>
                      <a:defRPr/>
                    </a:pPr>
                    <a:fld id="{2DA2E89C-DF34-47ED-9091-08B1AABC4372}" type="VALUE">
                      <a:rPr lang="en-US" baseline="0" smtClean="0"/>
                      <a:pPr>
                        <a:defRPr/>
                      </a:pPr>
                      <a:t>[VALOR]</a:t>
                    </a:fld>
                    <a:endParaRPr lang="es-CO"/>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001C-4038-AFF1-06CDD41D4E04}"/>
                </c:ext>
              </c:extLst>
            </c:dLbl>
            <c:dLbl>
              <c:idx val="4"/>
              <c:layout>
                <c:manualLayout>
                  <c:x val="0.23312305348369047"/>
                  <c:y val="9.0820026173330549E-3"/>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fld id="{0F0BC383-2B98-4697-AFA9-06F09AF57009}" type="CATEGORYNAME">
                      <a:rPr lang="en-US" smtClean="0"/>
                      <a:pPr>
                        <a:defRPr/>
                      </a:pPr>
                      <a:t>[NOMBRE DE CATEGORÍA]</a:t>
                    </a:fld>
                    <a:r>
                      <a:rPr lang="en-US" baseline="0" dirty="0"/>
                      <a:t> </a:t>
                    </a:r>
                    <a:fld id="{47A6A919-93E8-467A-8025-C475A53878FF}" type="VALUE">
                      <a:rPr lang="en-US" baseline="0"/>
                      <a:pPr>
                        <a:defRPr/>
                      </a:pPr>
                      <a:t>[VALOR]</a:t>
                    </a:fld>
                    <a:endParaRPr lang="en-US" baseline="0" dirty="0"/>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0"/>
              <c:showBubbleSize val="0"/>
              <c:extLst>
                <c:ext xmlns:c15="http://schemas.microsoft.com/office/drawing/2012/chart" uri="{CE6537A1-D6FC-4f65-9D91-7224C49458BB}">
                  <c15:layout>
                    <c:manualLayout>
                      <c:w val="0.21596250451255256"/>
                      <c:h val="0.13975385627552081"/>
                    </c:manualLayout>
                  </c15:layout>
                  <c15:dlblFieldTable/>
                  <c15:showDataLabelsRange val="0"/>
                </c:ext>
                <c:ext xmlns:c16="http://schemas.microsoft.com/office/drawing/2014/chart" uri="{C3380CC4-5D6E-409C-BE32-E72D297353CC}">
                  <c16:uniqueId val="{0000000A-001C-4038-AFF1-06CDD41D4E04}"/>
                </c:ext>
              </c:extLst>
            </c:dLbl>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2022'!$P$23:$P$27</c:f>
              <c:strCache>
                <c:ptCount val="5"/>
                <c:pt idx="0">
                  <c:v>QUEJA</c:v>
                </c:pt>
                <c:pt idx="1">
                  <c:v>RECLAMOS</c:v>
                </c:pt>
                <c:pt idx="2">
                  <c:v>SUGERENCIA</c:v>
                </c:pt>
                <c:pt idx="3">
                  <c:v>DENUNCIA</c:v>
                </c:pt>
                <c:pt idx="4">
                  <c:v>FELICITACIÓN</c:v>
                </c:pt>
              </c:strCache>
            </c:strRef>
          </c:cat>
          <c:val>
            <c:numRef>
              <c:f>'resumen 2022'!$R$23:$R$27</c:f>
              <c:numCache>
                <c:formatCode>0%</c:formatCode>
                <c:ptCount val="5"/>
                <c:pt idx="0">
                  <c:v>0.90384615384615385</c:v>
                </c:pt>
                <c:pt idx="1">
                  <c:v>0</c:v>
                </c:pt>
                <c:pt idx="2">
                  <c:v>1.9230769230769232E-2</c:v>
                </c:pt>
                <c:pt idx="3">
                  <c:v>1.9230769230769232E-2</c:v>
                </c:pt>
                <c:pt idx="4">
                  <c:v>5.7692307692307696E-2</c:v>
                </c:pt>
              </c:numCache>
            </c:numRef>
          </c:val>
          <c:extLst>
            <c:ext xmlns:c16="http://schemas.microsoft.com/office/drawing/2014/chart" uri="{C3380CC4-5D6E-409C-BE32-E72D297353CC}">
              <c16:uniqueId val="{0000000B-001C-4038-AFF1-06CDD41D4E04}"/>
            </c:ext>
          </c:extLst>
        </c:ser>
        <c:dLbls>
          <c:dLblPos val="outEnd"/>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w="25400">
          <a:noFill/>
        </a:ln>
      </c:spPr>
      <c:txPr>
        <a:bodyPr/>
        <a:lstStyle/>
        <a:p>
          <a:pPr>
            <a:defRPr sz="1400" b="0" i="0" u="none" strike="noStrike" baseline="0">
              <a:solidFill>
                <a:srgbClr val="333333"/>
              </a:solidFill>
              <a:latin typeface="Calibri"/>
              <a:ea typeface="Calibri"/>
              <a:cs typeface="Calibri"/>
            </a:defRPr>
          </a:pPr>
          <a:endParaRPr lang="es-CO"/>
        </a:p>
      </c:txPr>
    </c:title>
    <c:autoTitleDeleted val="0"/>
    <c:plotArea>
      <c:layout/>
      <c:lineChart>
        <c:grouping val="standard"/>
        <c:varyColors val="0"/>
        <c:ser>
          <c:idx val="0"/>
          <c:order val="0"/>
          <c:tx>
            <c:strRef>
              <c:f>'resumen 2021'!$I$192</c:f>
              <c:strCache>
                <c:ptCount val="1"/>
                <c:pt idx="0">
                  <c:v>QUEJAS</c:v>
                </c:pt>
              </c:strCache>
            </c:strRef>
          </c:tx>
          <c:spPr>
            <a:ln w="28575" cap="rnd">
              <a:solidFill>
                <a:schemeClr val="accent1"/>
              </a:solidFill>
              <a:round/>
            </a:ln>
            <a:effectLst/>
          </c:spPr>
          <c:marker>
            <c:symbol val="none"/>
          </c:marker>
          <c:cat>
            <c:strRef>
              <c:f>'resumen 2021'!$H$193:$H$200</c:f>
              <c:strCache>
                <c:ptCount val="8"/>
                <c:pt idx="0">
                  <c:v>ENERO</c:v>
                </c:pt>
                <c:pt idx="1">
                  <c:v>FEBRERO</c:v>
                </c:pt>
                <c:pt idx="2">
                  <c:v>MARZO</c:v>
                </c:pt>
                <c:pt idx="3">
                  <c:v>ABRIL</c:v>
                </c:pt>
                <c:pt idx="4">
                  <c:v>MAYO</c:v>
                </c:pt>
                <c:pt idx="5">
                  <c:v>JUNIO</c:v>
                </c:pt>
                <c:pt idx="6">
                  <c:v>JULIO</c:v>
                </c:pt>
                <c:pt idx="7">
                  <c:v>AGOSTO</c:v>
                </c:pt>
              </c:strCache>
            </c:strRef>
          </c:cat>
          <c:val>
            <c:numRef>
              <c:f>'resumen 2021'!$I$193:$I$200</c:f>
              <c:numCache>
                <c:formatCode>General</c:formatCode>
                <c:ptCount val="8"/>
                <c:pt idx="0">
                  <c:v>16</c:v>
                </c:pt>
                <c:pt idx="1">
                  <c:v>20</c:v>
                </c:pt>
                <c:pt idx="2">
                  <c:v>14</c:v>
                </c:pt>
                <c:pt idx="3">
                  <c:v>38</c:v>
                </c:pt>
                <c:pt idx="4">
                  <c:v>28</c:v>
                </c:pt>
                <c:pt idx="5">
                  <c:v>19</c:v>
                </c:pt>
                <c:pt idx="6">
                  <c:v>27</c:v>
                </c:pt>
                <c:pt idx="7">
                  <c:v>47</c:v>
                </c:pt>
              </c:numCache>
            </c:numRef>
          </c:val>
          <c:smooth val="0"/>
          <c:extLst>
            <c:ext xmlns:c16="http://schemas.microsoft.com/office/drawing/2014/chart" uri="{C3380CC4-5D6E-409C-BE32-E72D297353CC}">
              <c16:uniqueId val="{00000000-31C5-4563-A2C7-AB5DAB393182}"/>
            </c:ext>
          </c:extLst>
        </c:ser>
        <c:dLbls>
          <c:showLegendKey val="0"/>
          <c:showVal val="0"/>
          <c:showCatName val="0"/>
          <c:showSerName val="0"/>
          <c:showPercent val="0"/>
          <c:showBubbleSize val="0"/>
        </c:dLbls>
        <c:smooth val="0"/>
        <c:axId val="83371232"/>
        <c:axId val="1"/>
      </c:lineChart>
      <c:catAx>
        <c:axId val="8337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es-CO"/>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w="25400">
              <a:noFill/>
            </a:ln>
          </c:spPr>
          <c:txPr>
            <a:bodyPr/>
            <a:lstStyle/>
            <a:p>
              <a:pPr>
                <a:defRPr sz="1000" b="0" i="0" u="none" strike="noStrike" baseline="0">
                  <a:solidFill>
                    <a:srgbClr val="333333"/>
                  </a:solidFill>
                  <a:latin typeface="Calibri"/>
                  <a:ea typeface="Calibri"/>
                  <a:cs typeface="Calibri"/>
                </a:defRPr>
              </a:pPr>
              <a:endParaRPr lang="es-CO"/>
            </a:p>
          </c:txPr>
        </c:title>
        <c:numFmt formatCode="General"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s-CO"/>
          </a:p>
        </c:txPr>
        <c:crossAx val="833712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es-CO"/>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s-C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es-CO"/>
              <a:t>QUEJAS POR SERVICIO</a:t>
            </a: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reportes!$B$13:$B$26</c:f>
              <c:strCache>
                <c:ptCount val="14"/>
                <c:pt idx="0">
                  <c:v>PROCEDIMIENTOS MENORES</c:v>
                </c:pt>
                <c:pt idx="1">
                  <c:v>AGENDAMIENTO</c:v>
                </c:pt>
                <c:pt idx="2">
                  <c:v>AUTORIZACION</c:v>
                </c:pt>
                <c:pt idx="3">
                  <c:v>CIRUGIA</c:v>
                </c:pt>
                <c:pt idx="4">
                  <c:v>CONSULTA EXTERNA</c:v>
                </c:pt>
                <c:pt idx="5">
                  <c:v>FACTURACION</c:v>
                </c:pt>
                <c:pt idx="6">
                  <c:v>GASTROENTEROLOGIA</c:v>
                </c:pt>
                <c:pt idx="7">
                  <c:v>GINECOLOGIA</c:v>
                </c:pt>
                <c:pt idx="8">
                  <c:v>HOSPITALIZACION</c:v>
                </c:pt>
                <c:pt idx="9">
                  <c:v>IMÁGENES DIAGNOSTICAS</c:v>
                </c:pt>
                <c:pt idx="10">
                  <c:v>LABORATORIO</c:v>
                </c:pt>
                <c:pt idx="11">
                  <c:v>URGENCIAS</c:v>
                </c:pt>
                <c:pt idx="12">
                  <c:v>PORTERIA</c:v>
                </c:pt>
                <c:pt idx="13">
                  <c:v>EXPERIENCIA DEL USUARIO</c:v>
                </c:pt>
              </c:strCache>
            </c:strRef>
          </c:cat>
          <c:val>
            <c:numRef>
              <c:f>reportes!$C$13:$C$26</c:f>
              <c:numCache>
                <c:formatCode>General</c:formatCode>
                <c:ptCount val="14"/>
                <c:pt idx="0">
                  <c:v>1</c:v>
                </c:pt>
                <c:pt idx="1">
                  <c:v>18</c:v>
                </c:pt>
                <c:pt idx="2">
                  <c:v>2</c:v>
                </c:pt>
                <c:pt idx="3">
                  <c:v>4</c:v>
                </c:pt>
                <c:pt idx="4">
                  <c:v>3</c:v>
                </c:pt>
                <c:pt idx="5">
                  <c:v>4</c:v>
                </c:pt>
                <c:pt idx="6">
                  <c:v>1</c:v>
                </c:pt>
                <c:pt idx="7">
                  <c:v>1</c:v>
                </c:pt>
                <c:pt idx="8">
                  <c:v>1</c:v>
                </c:pt>
                <c:pt idx="9">
                  <c:v>1</c:v>
                </c:pt>
                <c:pt idx="10">
                  <c:v>3</c:v>
                </c:pt>
                <c:pt idx="11">
                  <c:v>6</c:v>
                </c:pt>
                <c:pt idx="12">
                  <c:v>1</c:v>
                </c:pt>
                <c:pt idx="13">
                  <c:v>1</c:v>
                </c:pt>
              </c:numCache>
            </c:numRef>
          </c:val>
          <c:extLst>
            <c:ext xmlns:c16="http://schemas.microsoft.com/office/drawing/2014/chart" uri="{C3380CC4-5D6E-409C-BE32-E72D297353CC}">
              <c16:uniqueId val="{00000000-E890-4BBC-971C-F0CA686A6BB0}"/>
            </c:ext>
          </c:extLst>
        </c:ser>
        <c:dLbls>
          <c:dLblPos val="inEnd"/>
          <c:showLegendKey val="0"/>
          <c:showVal val="1"/>
          <c:showCatName val="0"/>
          <c:showSerName val="0"/>
          <c:showPercent val="0"/>
          <c:showBubbleSize val="0"/>
        </c:dLbls>
        <c:gapWidth val="326"/>
        <c:overlap val="-58"/>
        <c:axId val="459574048"/>
        <c:axId val="459574528"/>
      </c:barChart>
      <c:catAx>
        <c:axId val="459574048"/>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459574528"/>
        <c:crosses val="autoZero"/>
        <c:auto val="1"/>
        <c:lblAlgn val="ctr"/>
        <c:lblOffset val="100"/>
        <c:noMultiLvlLbl val="0"/>
      </c:catAx>
      <c:valAx>
        <c:axId val="459574528"/>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4595740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dirty="0"/>
              <a:t>TIPIFICACION</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F54F-476C-A6AA-C6F7D3FF0AEE}"/>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F54F-476C-A6AA-C6F7D3FF0AEE}"/>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F54F-476C-A6AA-C6F7D3FF0AEE}"/>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F54F-476C-A6AA-C6F7D3FF0AEE}"/>
              </c:ext>
            </c:extLst>
          </c:dPt>
          <c:dPt>
            <c:idx val="4"/>
            <c:bubble3D val="0"/>
            <c:spPr>
              <a:solidFill>
                <a:schemeClr val="accent5"/>
              </a:solidFill>
              <a:ln>
                <a:noFill/>
              </a:ln>
              <a:effectLst>
                <a:outerShdw blurRad="254000" sx="102000" sy="102000" algn="ctr" rotWithShape="0">
                  <a:prstClr val="black">
                    <a:alpha val="20000"/>
                  </a:prstClr>
                </a:outerShdw>
              </a:effectLst>
              <a:sp3d/>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s-C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reportes!$B$30:$B$34</c:f>
              <c:strCache>
                <c:ptCount val="5"/>
                <c:pt idx="0">
                  <c:v>MALA ACTITUD</c:v>
                </c:pt>
                <c:pt idx="1">
                  <c:v>CALIDAD</c:v>
                </c:pt>
                <c:pt idx="2">
                  <c:v>INFORMACION CLARA</c:v>
                </c:pt>
                <c:pt idx="3">
                  <c:v>OPORTUNIDAD</c:v>
                </c:pt>
                <c:pt idx="4">
                  <c:v>TIEMPO DE ESPERA</c:v>
                </c:pt>
              </c:strCache>
            </c:strRef>
          </c:cat>
          <c:val>
            <c:numRef>
              <c:f>reportes!$C$30:$C$34</c:f>
              <c:numCache>
                <c:formatCode>General</c:formatCode>
                <c:ptCount val="5"/>
                <c:pt idx="0">
                  <c:v>6</c:v>
                </c:pt>
                <c:pt idx="1">
                  <c:v>5</c:v>
                </c:pt>
                <c:pt idx="2">
                  <c:v>4</c:v>
                </c:pt>
                <c:pt idx="3">
                  <c:v>23</c:v>
                </c:pt>
                <c:pt idx="4">
                  <c:v>9</c:v>
                </c:pt>
              </c:numCache>
            </c:numRef>
          </c:val>
          <c:extLst>
            <c:ext xmlns:c16="http://schemas.microsoft.com/office/drawing/2014/chart" uri="{C3380CC4-5D6E-409C-BE32-E72D297353CC}">
              <c16:uniqueId val="{00000008-F54F-476C-A6AA-C6F7D3FF0AEE}"/>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w="25400">
          <a:noFill/>
        </a:ln>
      </c:spPr>
      <c:txPr>
        <a:bodyPr/>
        <a:lstStyle/>
        <a:p>
          <a:pPr>
            <a:defRPr sz="1400" b="0" i="0" u="none" strike="noStrike" baseline="0">
              <a:solidFill>
                <a:srgbClr val="333333"/>
              </a:solidFill>
              <a:latin typeface="Calibri"/>
              <a:ea typeface="Calibri"/>
              <a:cs typeface="Calibri"/>
            </a:defRPr>
          </a:pPr>
          <a:endParaRPr lang="es-CO"/>
        </a:p>
      </c:txPr>
    </c:title>
    <c:autoTitleDeleted val="0"/>
    <c:view3D>
      <c:rotX val="15"/>
      <c:rotY val="20"/>
      <c:depthPercent val="100"/>
      <c:rAngAx val="1"/>
    </c:view3D>
    <c:floor>
      <c:thickness val="0"/>
      <c:spPr>
        <a:noFill/>
        <a:ln w="9525">
          <a:noFill/>
        </a:ln>
      </c:spPr>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'por eps'!$B$17</c:f>
              <c:strCache>
                <c:ptCount val="1"/>
                <c:pt idx="0">
                  <c:v>PORCENTAJE DE PQRS</c:v>
                </c:pt>
              </c:strCache>
            </c:strRef>
          </c:tx>
          <c:spPr>
            <a:solidFill>
              <a:srgbClr val="4F81BD"/>
            </a:solidFill>
            <a:ln w="25400">
              <a:noFill/>
            </a:ln>
          </c:spPr>
          <c:invertIfNegative val="0"/>
          <c:cat>
            <c:strRef>
              <c:f>'por eps'!$A$18:$A$27</c:f>
              <c:strCache>
                <c:ptCount val="10"/>
                <c:pt idx="0">
                  <c:v>CAJACOPI</c:v>
                </c:pt>
                <c:pt idx="1">
                  <c:v>COOSALUD</c:v>
                </c:pt>
                <c:pt idx="2">
                  <c:v>FAMISANAR</c:v>
                </c:pt>
                <c:pt idx="3">
                  <c:v>COOSALUD</c:v>
                </c:pt>
                <c:pt idx="4">
                  <c:v>COMPENSAR</c:v>
                </c:pt>
                <c:pt idx="5">
                  <c:v>POLICIA</c:v>
                </c:pt>
                <c:pt idx="6">
                  <c:v>NUEVA EPS</c:v>
                </c:pt>
                <c:pt idx="7">
                  <c:v>ANONIMA</c:v>
                </c:pt>
                <c:pt idx="8">
                  <c:v>SANITAS</c:v>
                </c:pt>
                <c:pt idx="9">
                  <c:v>Total general</c:v>
                </c:pt>
              </c:strCache>
            </c:strRef>
          </c:cat>
          <c:val>
            <c:numRef>
              <c:f>'por eps'!$B$18:$B$27</c:f>
              <c:numCache>
                <c:formatCode>0%</c:formatCode>
                <c:ptCount val="10"/>
                <c:pt idx="0">
                  <c:v>0.32608695652173914</c:v>
                </c:pt>
                <c:pt idx="1">
                  <c:v>0.10869565217391304</c:v>
                </c:pt>
                <c:pt idx="2">
                  <c:v>4.3478260869565216E-2</c:v>
                </c:pt>
                <c:pt idx="3">
                  <c:v>4.3478260869565216E-2</c:v>
                </c:pt>
                <c:pt idx="4">
                  <c:v>4.3478260869565216E-2</c:v>
                </c:pt>
                <c:pt idx="5">
                  <c:v>2.1739130434782608E-2</c:v>
                </c:pt>
                <c:pt idx="6">
                  <c:v>0.2391304347826087</c:v>
                </c:pt>
                <c:pt idx="7">
                  <c:v>6.5217391304347824E-2</c:v>
                </c:pt>
                <c:pt idx="8">
                  <c:v>4.3478260869565216E-2</c:v>
                </c:pt>
                <c:pt idx="9">
                  <c:v>1</c:v>
                </c:pt>
              </c:numCache>
            </c:numRef>
          </c:val>
          <c:extLst>
            <c:ext xmlns:c16="http://schemas.microsoft.com/office/drawing/2014/chart" uri="{C3380CC4-5D6E-409C-BE32-E72D297353CC}">
              <c16:uniqueId val="{00000000-97F5-4DD0-8B2C-6E7970529BC3}"/>
            </c:ext>
          </c:extLst>
        </c:ser>
        <c:dLbls>
          <c:showLegendKey val="0"/>
          <c:showVal val="0"/>
          <c:showCatName val="0"/>
          <c:showSerName val="0"/>
          <c:showPercent val="0"/>
          <c:showBubbleSize val="0"/>
        </c:dLbls>
        <c:gapWidth val="150"/>
        <c:shape val="box"/>
        <c:axId val="2011983072"/>
        <c:axId val="1"/>
        <c:axId val="0"/>
      </c:bar3DChart>
      <c:catAx>
        <c:axId val="2011983072"/>
        <c:scaling>
          <c:orientation val="minMax"/>
        </c:scaling>
        <c:delete val="0"/>
        <c:axPos val="b"/>
        <c:numFmt formatCode="General" sourceLinked="1"/>
        <c:majorTickMark val="none"/>
        <c:minorTickMark val="none"/>
        <c:tickLblPos val="nextTo"/>
        <c:spPr>
          <a:ln w="9525">
            <a:noFill/>
          </a:ln>
        </c:spPr>
        <c:txPr>
          <a:bodyPr rot="-2700000" vert="horz"/>
          <a:lstStyle/>
          <a:p>
            <a:pPr>
              <a:defRPr sz="900" b="0" i="0" u="none" strike="noStrike" baseline="0">
                <a:solidFill>
                  <a:srgbClr val="333333"/>
                </a:solidFill>
                <a:latin typeface="Calibri"/>
                <a:ea typeface="Calibri"/>
                <a:cs typeface="Calibri"/>
              </a:defRPr>
            </a:pPr>
            <a:endParaRPr lang="es-CO"/>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s-CO"/>
          </a:p>
        </c:txPr>
        <c:crossAx val="2011983072"/>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s-CO"/>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0" u="none" strike="noStrike" baseline="0">
                <a:solidFill>
                  <a:srgbClr val="333333"/>
                </a:solidFill>
                <a:latin typeface="Calibri"/>
                <a:ea typeface="Calibri"/>
                <a:cs typeface="Calibri"/>
              </a:defRPr>
            </a:pPr>
            <a:r>
              <a:rPr lang="es-CO"/>
              <a:t>QUEJAS POR CANAL</a:t>
            </a:r>
          </a:p>
        </c:rich>
      </c:tx>
      <c:layout>
        <c:manualLayout>
          <c:xMode val="edge"/>
          <c:yMode val="edge"/>
          <c:x val="0.3624582239720035"/>
          <c:y val="3.9801147737888697E-2"/>
        </c:manualLayout>
      </c:layout>
      <c:overlay val="0"/>
      <c:spPr>
        <a:noFill/>
        <a:ln w="25400">
          <a:noFill/>
        </a:ln>
      </c:spPr>
    </c:title>
    <c:autoTitleDeleted val="0"/>
    <c:view3D>
      <c:rotX val="15"/>
      <c:rotY val="20"/>
      <c:depthPercent val="100"/>
      <c:rAngAx val="1"/>
    </c:view3D>
    <c:floor>
      <c:thickness val="0"/>
      <c:spPr>
        <a:noFill/>
        <a:ln w="9525">
          <a:noFill/>
        </a:ln>
      </c:spPr>
    </c:floor>
    <c:sideWall>
      <c:thickness val="0"/>
      <c:spPr>
        <a:noFill/>
        <a:ln w="25400">
          <a:noFill/>
        </a:ln>
      </c:spPr>
    </c:sideWall>
    <c:backWall>
      <c:thickness val="0"/>
      <c:spPr>
        <a:noFill/>
        <a:ln w="25400">
          <a:noFill/>
        </a:ln>
      </c:spPr>
    </c:backWall>
    <c:plotArea>
      <c:layout/>
      <c:bar3DChart>
        <c:barDir val="bar"/>
        <c:grouping val="clustered"/>
        <c:varyColors val="0"/>
        <c:ser>
          <c:idx val="0"/>
          <c:order val="0"/>
          <c:spPr>
            <a:solidFill>
              <a:srgbClr val="4F81BD"/>
            </a:solidFill>
            <a:ln w="25400">
              <a:noFill/>
            </a:ln>
          </c:spPr>
          <c:invertIfNegative val="0"/>
          <c:dPt>
            <c:idx val="1"/>
            <c:invertIfNegative val="0"/>
            <c:bubble3D val="0"/>
            <c:spPr>
              <a:solidFill>
                <a:srgbClr val="9BBB59"/>
              </a:solidFill>
              <a:ln w="25400">
                <a:noFill/>
              </a:ln>
            </c:spPr>
            <c:extLst>
              <c:ext xmlns:c16="http://schemas.microsoft.com/office/drawing/2014/chart" uri="{C3380CC4-5D6E-409C-BE32-E72D297353CC}">
                <c16:uniqueId val="{00000001-DE23-496D-816E-88046285AD9B}"/>
              </c:ext>
            </c:extLst>
          </c:dPt>
          <c:cat>
            <c:strRef>
              <c:f>reportes!$K$31:$K$33</c:f>
              <c:strCache>
                <c:ptCount val="3"/>
                <c:pt idx="0">
                  <c:v>BUZONES</c:v>
                </c:pt>
                <c:pt idx="1">
                  <c:v>CORREO</c:v>
                </c:pt>
                <c:pt idx="2">
                  <c:v>VENTANILLA</c:v>
                </c:pt>
              </c:strCache>
            </c:strRef>
          </c:cat>
          <c:val>
            <c:numRef>
              <c:f>reportes!$L$31:$L$33</c:f>
              <c:numCache>
                <c:formatCode>General</c:formatCode>
                <c:ptCount val="3"/>
                <c:pt idx="0">
                  <c:v>23</c:v>
                </c:pt>
                <c:pt idx="1">
                  <c:v>24</c:v>
                </c:pt>
                <c:pt idx="2">
                  <c:v>5</c:v>
                </c:pt>
              </c:numCache>
            </c:numRef>
          </c:val>
          <c:extLst>
            <c:ext xmlns:c16="http://schemas.microsoft.com/office/drawing/2014/chart" uri="{C3380CC4-5D6E-409C-BE32-E72D297353CC}">
              <c16:uniqueId val="{00000002-DE23-496D-816E-88046285AD9B}"/>
            </c:ext>
          </c:extLst>
        </c:ser>
        <c:dLbls>
          <c:showLegendKey val="0"/>
          <c:showVal val="0"/>
          <c:showCatName val="0"/>
          <c:showSerName val="0"/>
          <c:showPercent val="0"/>
          <c:showBubbleSize val="0"/>
        </c:dLbls>
        <c:gapWidth val="150"/>
        <c:shape val="box"/>
        <c:axId val="83587280"/>
        <c:axId val="1"/>
        <c:axId val="0"/>
      </c:bar3DChart>
      <c:catAx>
        <c:axId val="83587280"/>
        <c:scaling>
          <c:orientation val="minMax"/>
        </c:scaling>
        <c:delete val="0"/>
        <c:axPos val="l"/>
        <c:numFmt formatCode="General"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s-CO"/>
          </a:p>
        </c:txPr>
        <c:crossAx val="1"/>
        <c:crosses val="autoZero"/>
        <c:auto val="1"/>
        <c:lblAlgn val="ctr"/>
        <c:lblOffset val="100"/>
        <c:noMultiLvlLbl val="0"/>
      </c:catAx>
      <c:valAx>
        <c:axId val="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s-CO"/>
          </a:p>
        </c:txPr>
        <c:crossAx val="8358728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es-CO"/>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s-CO"/>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8C3604-E1BC-0D6B-A25B-5E36968CD34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293558D6-EC59-AE96-3C71-D5521B644D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957E7303-52F0-C31E-28EB-F8EB9F946BF5}"/>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5" name="Marcador de pie de página 4">
            <a:extLst>
              <a:ext uri="{FF2B5EF4-FFF2-40B4-BE49-F238E27FC236}">
                <a16:creationId xmlns:a16="http://schemas.microsoft.com/office/drawing/2014/main" id="{F41B8083-7848-9239-285D-7B12920874B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DC7BF5F-C835-7D96-A4BF-55EB6EB93600}"/>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2526728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F1929-2EC3-9FED-16C9-232B7CFBCC3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74558B1-3C5E-CFE1-1358-3E5675AE3D3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1126E7D-5D3F-465E-0614-D125B45530F9}"/>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5" name="Marcador de pie de página 4">
            <a:extLst>
              <a:ext uri="{FF2B5EF4-FFF2-40B4-BE49-F238E27FC236}">
                <a16:creationId xmlns:a16="http://schemas.microsoft.com/office/drawing/2014/main" id="{987D1207-4B8E-E1B9-83DF-E8AFD4E3BF9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811C2EF-F07D-AAB7-40EB-D85B9C1B53B6}"/>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440195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410A52-3E02-C94D-DE65-37263E31367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5E78CFA-254E-AB14-CFBE-CCC16443E7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4E19B66-32B9-CA64-62D7-A4901048FD9A}"/>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5" name="Marcador de pie de página 4">
            <a:extLst>
              <a:ext uri="{FF2B5EF4-FFF2-40B4-BE49-F238E27FC236}">
                <a16:creationId xmlns:a16="http://schemas.microsoft.com/office/drawing/2014/main" id="{38B1D3F0-BB50-D5D1-0842-E504F766D02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AD1D620-957C-0BCE-0181-577EB78BCF4A}"/>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390154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B13D5A-5C5C-A675-E863-0C5A481EE5D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C4E9611-071A-84BB-0E29-245D30FFE4E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F3F012C-BBC4-448A-3D7D-6F618B6153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FA6404E-FC18-6B0C-30FB-C52D9E5ABF3B}"/>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6" name="Marcador de pie de página 5">
            <a:extLst>
              <a:ext uri="{FF2B5EF4-FFF2-40B4-BE49-F238E27FC236}">
                <a16:creationId xmlns:a16="http://schemas.microsoft.com/office/drawing/2014/main" id="{D4E34698-F78B-83E2-7475-8622B39635B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75B570A-EF30-2D1D-BF4E-2316F200FA1F}"/>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820091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8439AB-AE5E-48CC-C08C-94816B09A72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763D9A0-C0C1-F4D0-7A8E-183DFFE7F7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276D389-D2ED-81DF-0D9E-FC1CB88F70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AF750B91-4A06-5B8D-F3D8-3AE62E9B6D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CAA6863-1ED0-3EE7-EB3A-63AE916301F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ED69376-2B77-8F56-90D7-20EBE17B4DBA}"/>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8" name="Marcador de pie de página 7">
            <a:extLst>
              <a:ext uri="{FF2B5EF4-FFF2-40B4-BE49-F238E27FC236}">
                <a16:creationId xmlns:a16="http://schemas.microsoft.com/office/drawing/2014/main" id="{1A6A9DBF-D400-CE53-3779-0117D0D8770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ACE6130-BE0A-C4E6-E5FF-0CC55DF01621}"/>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645624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4DFD37-192D-0764-ED63-F25B6BF2F74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EED4E4DC-C3AC-5C5E-2718-85376B95A1B6}"/>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4" name="Marcador de pie de página 3">
            <a:extLst>
              <a:ext uri="{FF2B5EF4-FFF2-40B4-BE49-F238E27FC236}">
                <a16:creationId xmlns:a16="http://schemas.microsoft.com/office/drawing/2014/main" id="{5DCBFFC2-A691-29C5-658B-85530784CDD2}"/>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854BCCC-5E13-B31D-AF27-91B8636CC6F3}"/>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3382351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18E5F14-E444-C82B-4C26-6271D401C5F2}"/>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3" name="Marcador de pie de página 2">
            <a:extLst>
              <a:ext uri="{FF2B5EF4-FFF2-40B4-BE49-F238E27FC236}">
                <a16:creationId xmlns:a16="http://schemas.microsoft.com/office/drawing/2014/main" id="{90936CB3-C6BD-D088-4117-2055AAA57433}"/>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19611B24-25B1-6141-E8B8-FCCD9CB25BD7}"/>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101146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A5D4BE-FD5C-D717-2253-47847DD6F24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446D9B0-FBFE-FB67-E805-C9D098FB1B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9F58A192-A26F-7351-B8FF-D6B14EC79A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7AECBBF-8BE1-7FBB-7669-F8D8D6563037}"/>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6" name="Marcador de pie de página 5">
            <a:extLst>
              <a:ext uri="{FF2B5EF4-FFF2-40B4-BE49-F238E27FC236}">
                <a16:creationId xmlns:a16="http://schemas.microsoft.com/office/drawing/2014/main" id="{0C2B98ED-2DF6-BDEB-50F1-6C99A79069E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920E386-8126-E1A9-DF86-65238482E8DE}"/>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94218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D12DBD-6DF6-CBA1-BD5D-4B89204743B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94674CB1-9C28-7ED4-D8CC-4C442A8D5E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06706CFA-2C3B-D6FA-AFE4-CE156EE16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9D89CE-0419-FE8C-85ED-4BD46A0C9981}"/>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6" name="Marcador de pie de página 5">
            <a:extLst>
              <a:ext uri="{FF2B5EF4-FFF2-40B4-BE49-F238E27FC236}">
                <a16:creationId xmlns:a16="http://schemas.microsoft.com/office/drawing/2014/main" id="{F439974B-4106-7BAB-117A-D018C48830A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8470387-E794-352B-ABB4-EB27E5BEA87C}"/>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2701846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DD5CDB-2C70-A6FA-C9C1-E4DFD8448AB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D6D3A85-681D-0FC9-7640-F55AD9B3074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40AA113-4AC9-C92D-B00C-C75F59C287F6}"/>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5" name="Marcador de pie de página 4">
            <a:extLst>
              <a:ext uri="{FF2B5EF4-FFF2-40B4-BE49-F238E27FC236}">
                <a16:creationId xmlns:a16="http://schemas.microsoft.com/office/drawing/2014/main" id="{EAC9C657-31C9-F4F5-82C7-A825B69B855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212F8F2-6AB1-7EA4-A0EF-9A3E575293BE}"/>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24522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0E8CF0E-77C7-0074-E74E-A439E8BF419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61692650-26F8-4E86-E316-15351D2D0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3418FDC-19C6-EEE5-AF60-B1275DF154DA}"/>
              </a:ext>
            </a:extLst>
          </p:cNvPr>
          <p:cNvSpPr>
            <a:spLocks noGrp="1"/>
          </p:cNvSpPr>
          <p:nvPr>
            <p:ph type="dt" sz="half" idx="10"/>
          </p:nvPr>
        </p:nvSpPr>
        <p:spPr/>
        <p:txBody>
          <a:bodyPr/>
          <a:lstStyle/>
          <a:p>
            <a:fld id="{BB586371-15D6-477C-86E5-4067B78DFF74}" type="datetimeFigureOut">
              <a:rPr lang="es-CO" smtClean="0"/>
              <a:t>9/09/2024</a:t>
            </a:fld>
            <a:endParaRPr lang="es-CO"/>
          </a:p>
        </p:txBody>
      </p:sp>
      <p:sp>
        <p:nvSpPr>
          <p:cNvPr id="5" name="Marcador de pie de página 4">
            <a:extLst>
              <a:ext uri="{FF2B5EF4-FFF2-40B4-BE49-F238E27FC236}">
                <a16:creationId xmlns:a16="http://schemas.microsoft.com/office/drawing/2014/main" id="{FD625556-8DC4-D5E2-6F2D-FEE43393DD1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0DBB6E0-E857-743A-71C9-558774C32E9E}"/>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346683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502FEC5-714A-3F91-43BB-53A76C9E4C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1F67CF3-9039-0803-9E0D-7E0314022A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DF2C452-6378-9286-915E-71800C6E80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586371-15D6-477C-86E5-4067B78DFF74}" type="datetimeFigureOut">
              <a:rPr lang="es-CO" smtClean="0"/>
              <a:t>9/09/2024</a:t>
            </a:fld>
            <a:endParaRPr lang="es-CO"/>
          </a:p>
        </p:txBody>
      </p:sp>
      <p:sp>
        <p:nvSpPr>
          <p:cNvPr id="5" name="Marcador de pie de página 4">
            <a:extLst>
              <a:ext uri="{FF2B5EF4-FFF2-40B4-BE49-F238E27FC236}">
                <a16:creationId xmlns:a16="http://schemas.microsoft.com/office/drawing/2014/main" id="{57186429-EACD-FCA1-BA36-78CFB9462A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42E303A6-068C-8DC3-AD19-F599E7264B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A31037-6BBA-49D7-A325-195BAFBB995B}" type="slidenum">
              <a:rPr lang="es-CO" smtClean="0"/>
              <a:t>‹Nº›</a:t>
            </a:fld>
            <a:endParaRPr lang="es-CO"/>
          </a:p>
        </p:txBody>
      </p:sp>
    </p:spTree>
    <p:extLst>
      <p:ext uri="{BB962C8B-B14F-4D97-AF65-F5344CB8AC3E}">
        <p14:creationId xmlns:p14="http://schemas.microsoft.com/office/powerpoint/2010/main" val="247147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67A9E6-67C2-4128-BFDB-D947B382E6E0}"/>
              </a:ext>
            </a:extLst>
          </p:cNvPr>
          <p:cNvSpPr>
            <a:spLocks noGrp="1"/>
          </p:cNvSpPr>
          <p:nvPr>
            <p:ph type="ctrTitle"/>
          </p:nvPr>
        </p:nvSpPr>
        <p:spPr>
          <a:xfrm>
            <a:off x="246289" y="2493088"/>
            <a:ext cx="3825649" cy="3179050"/>
          </a:xfrm>
        </p:spPr>
        <p:txBody>
          <a:bodyPr>
            <a:normAutofit/>
          </a:bodyPr>
          <a:lstStyle/>
          <a:p>
            <a:r>
              <a:rPr lang="es-CO" sz="5400" b="1" dirty="0">
                <a:effectLst>
                  <a:outerShdw blurRad="38100" dist="38100" dir="2700000" algn="tl">
                    <a:srgbClr val="000000">
                      <a:alpha val="43137"/>
                    </a:srgbClr>
                  </a:outerShdw>
                </a:effectLst>
              </a:rPr>
              <a:t>COMITÉ DE ETICA</a:t>
            </a:r>
          </a:p>
        </p:txBody>
      </p:sp>
      <p:sp>
        <p:nvSpPr>
          <p:cNvPr id="3" name="Título 1">
            <a:extLst>
              <a:ext uri="{FF2B5EF4-FFF2-40B4-BE49-F238E27FC236}">
                <a16:creationId xmlns:a16="http://schemas.microsoft.com/office/drawing/2014/main" id="{CEA45EF7-936B-18D2-2590-E5D2036B9300}"/>
              </a:ext>
            </a:extLst>
          </p:cNvPr>
          <p:cNvSpPr txBox="1">
            <a:spLocks/>
          </p:cNvSpPr>
          <p:nvPr/>
        </p:nvSpPr>
        <p:spPr>
          <a:xfrm>
            <a:off x="5843588" y="5557838"/>
            <a:ext cx="5324475" cy="10668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0" normalizeH="0" baseline="0" noProof="0" dirty="0">
                <a:ln>
                  <a:noFill/>
                </a:ln>
                <a:solidFill>
                  <a:prstClr val="black"/>
                </a:solidFill>
                <a:effectLst/>
                <a:uLnTx/>
                <a:uFillTx/>
                <a:latin typeface="Calibri Light" panose="020F0302020204030204"/>
                <a:ea typeface="+mj-ea"/>
                <a:cs typeface="+mj-cs"/>
              </a:rPr>
              <a:t>LUISA FORERO P.</a:t>
            </a:r>
          </a:p>
        </p:txBody>
      </p:sp>
    </p:spTree>
    <p:extLst>
      <p:ext uri="{BB962C8B-B14F-4D97-AF65-F5344CB8AC3E}">
        <p14:creationId xmlns:p14="http://schemas.microsoft.com/office/powerpoint/2010/main" val="2618632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ORDEN DEL DÍA</a:t>
            </a:r>
          </a:p>
        </p:txBody>
      </p:sp>
      <p:sp>
        <p:nvSpPr>
          <p:cNvPr id="7" name="CuadroTexto 6"/>
          <p:cNvSpPr txBox="1"/>
          <p:nvPr/>
        </p:nvSpPr>
        <p:spPr>
          <a:xfrm>
            <a:off x="606670" y="1964621"/>
            <a:ext cx="5407268" cy="4093428"/>
          </a:xfrm>
          <a:prstGeom prst="rect">
            <a:avLst/>
          </a:prstGeom>
          <a:noFill/>
        </p:spPr>
        <p:txBody>
          <a:bodyPr wrap="square" rtlCol="0">
            <a:spAutoFit/>
          </a:bodyPr>
          <a:lstStyle/>
          <a:p>
            <a:pPr marL="971550" lvl="1" indent="-514350" algn="just">
              <a:buAutoNum type="arabicPeriod"/>
            </a:pPr>
            <a:endParaRPr lang="es-ES" sz="2000" dirty="0"/>
          </a:p>
          <a:p>
            <a:pPr marL="971550" lvl="1" indent="-514350" algn="just">
              <a:buAutoNum type="arabicPeriod"/>
            </a:pPr>
            <a:r>
              <a:rPr lang="es-ES" sz="2000" dirty="0"/>
              <a:t>Llamado a lista verificación de Quórum</a:t>
            </a:r>
          </a:p>
          <a:p>
            <a:pPr marL="971550" lvl="1" indent="-514350" algn="just">
              <a:buAutoNum type="arabicPeriod"/>
            </a:pPr>
            <a:r>
              <a:rPr lang="es-ES" sz="2000" dirty="0"/>
              <a:t>Lectura resolución N°127 del 31 de Diciembre del 2021</a:t>
            </a:r>
          </a:p>
          <a:p>
            <a:pPr marL="971550" lvl="1" indent="-514350" algn="just">
              <a:buAutoNum type="arabicPeriod"/>
            </a:pPr>
            <a:r>
              <a:rPr lang="es-ES" sz="2000" dirty="0"/>
              <a:t>Postulación de médicos aspirantes a representantes</a:t>
            </a:r>
          </a:p>
          <a:p>
            <a:pPr marL="971550" lvl="1" indent="-514350" algn="just">
              <a:buAutoNum type="arabicPeriod"/>
            </a:pPr>
            <a:r>
              <a:rPr lang="es-ES" sz="2000" dirty="0"/>
              <a:t>Elección de médicos aspirantes a representantes</a:t>
            </a:r>
          </a:p>
          <a:p>
            <a:pPr marL="971550" lvl="1" indent="-514350" algn="just">
              <a:buAutoNum type="arabicPeriod"/>
            </a:pPr>
            <a:r>
              <a:rPr lang="es-ES" sz="2000" dirty="0"/>
              <a:t>Seguimiento a los compromisos del acta anterior</a:t>
            </a:r>
            <a:endParaRPr lang="es-CO" sz="2000" dirty="0"/>
          </a:p>
          <a:p>
            <a:pPr marL="971550" lvl="1" indent="-514350" algn="just">
              <a:buAutoNum type="arabicPeriod"/>
            </a:pPr>
            <a:r>
              <a:rPr lang="es-ES" sz="2000" dirty="0"/>
              <a:t>Presentación PQRSF</a:t>
            </a:r>
          </a:p>
          <a:p>
            <a:pPr marL="971550" lvl="1" indent="-514350" algn="just">
              <a:buAutoNum type="arabicPeriod"/>
            </a:pPr>
            <a:r>
              <a:rPr lang="es-ES" sz="2000" dirty="0"/>
              <a:t>Proposiciones y varios</a:t>
            </a:r>
          </a:p>
          <a:p>
            <a:pPr marL="971550" lvl="1" indent="-514350" algn="just">
              <a:buAutoNum type="arabicPeriod"/>
            </a:pPr>
            <a:endParaRPr lang="es-CO" sz="2000" dirty="0"/>
          </a:p>
        </p:txBody>
      </p:sp>
      <p:sp>
        <p:nvSpPr>
          <p:cNvPr id="8" name="CuadroTexto 7"/>
          <p:cNvSpPr txBox="1"/>
          <p:nvPr/>
        </p:nvSpPr>
        <p:spPr>
          <a:xfrm>
            <a:off x="6586790" y="2103121"/>
            <a:ext cx="5081451" cy="3816429"/>
          </a:xfrm>
          <a:prstGeom prst="rect">
            <a:avLst/>
          </a:prstGeom>
          <a:noFill/>
        </p:spPr>
        <p:txBody>
          <a:bodyPr wrap="square" rtlCol="0">
            <a:spAutoFit/>
          </a:bodyPr>
          <a:lstStyle/>
          <a:p>
            <a:r>
              <a:rPr lang="es-ES" sz="2800" dirty="0"/>
              <a:t>OBJETIVO: Propender y velar por el cumplimiento de los deberes, derechos y humanización en la atención de pacientes garantizando el mejoramiento de la calidad en la prestación de servicios en </a:t>
            </a:r>
            <a:r>
              <a:rPr lang="es-CO" sz="2800" dirty="0"/>
              <a:t>el Hospital Regional de </a:t>
            </a:r>
            <a:r>
              <a:rPr lang="es-CO" sz="2800" dirty="0" err="1"/>
              <a:t>Moniquirá</a:t>
            </a:r>
            <a:r>
              <a:rPr lang="es-CO" sz="2800" dirty="0"/>
              <a:t>. </a:t>
            </a:r>
          </a:p>
          <a:p>
            <a:endParaRPr lang="es-CO" dirty="0"/>
          </a:p>
        </p:txBody>
      </p:sp>
    </p:spTree>
    <p:extLst>
      <p:ext uri="{BB962C8B-B14F-4D97-AF65-F5344CB8AC3E}">
        <p14:creationId xmlns:p14="http://schemas.microsoft.com/office/powerpoint/2010/main" val="157072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sp>
        <p:nvSpPr>
          <p:cNvPr id="7" name="CuadroTexto 6">
            <a:extLst>
              <a:ext uri="{FF2B5EF4-FFF2-40B4-BE49-F238E27FC236}">
                <a16:creationId xmlns:a16="http://schemas.microsoft.com/office/drawing/2014/main" id="{56DDCDDE-2FDF-484C-B09B-FA126FF2D343}"/>
              </a:ext>
            </a:extLst>
          </p:cNvPr>
          <p:cNvSpPr txBox="1"/>
          <p:nvPr/>
        </p:nvSpPr>
        <p:spPr>
          <a:xfrm>
            <a:off x="1958758" y="1227574"/>
            <a:ext cx="4670474" cy="923330"/>
          </a:xfrm>
          <a:prstGeom prst="rect">
            <a:avLst/>
          </a:prstGeom>
          <a:noFill/>
        </p:spPr>
        <p:txBody>
          <a:bodyPr wrap="square" rtlCol="0">
            <a:spAutoFit/>
          </a:bodyPr>
          <a:lstStyle/>
          <a:p>
            <a:r>
              <a:rPr lang="es-CO" dirty="0"/>
              <a:t>Durante el mes de Agosto se presentaron 47 quejas, 1 sugerencia, 1 denuncia y 3 felicitaciones.</a:t>
            </a:r>
          </a:p>
        </p:txBody>
      </p:sp>
      <p:graphicFrame>
        <p:nvGraphicFramePr>
          <p:cNvPr id="9" name="Gráfico 8"/>
          <p:cNvGraphicFramePr>
            <a:graphicFrameLocks/>
          </p:cNvGraphicFramePr>
          <p:nvPr>
            <p:extLst>
              <p:ext uri="{D42A27DB-BD31-4B8C-83A1-F6EECF244321}">
                <p14:modId xmlns:p14="http://schemas.microsoft.com/office/powerpoint/2010/main" val="3724881595"/>
              </p:ext>
            </p:extLst>
          </p:nvPr>
        </p:nvGraphicFramePr>
        <p:xfrm>
          <a:off x="6777635" y="998374"/>
          <a:ext cx="3455607" cy="32648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Gráfico 4">
            <a:extLst>
              <a:ext uri="{FF2B5EF4-FFF2-40B4-BE49-F238E27FC236}">
                <a16:creationId xmlns:a16="http://schemas.microsoft.com/office/drawing/2014/main" id="{ABDCE756-2444-AB75-7DBA-83A556BBB63F}"/>
              </a:ext>
            </a:extLst>
          </p:cNvPr>
          <p:cNvGraphicFramePr>
            <a:graphicFrameLocks/>
          </p:cNvGraphicFramePr>
          <p:nvPr>
            <p:extLst>
              <p:ext uri="{D42A27DB-BD31-4B8C-83A1-F6EECF244321}">
                <p14:modId xmlns:p14="http://schemas.microsoft.com/office/powerpoint/2010/main" val="3601001600"/>
              </p:ext>
            </p:extLst>
          </p:nvPr>
        </p:nvGraphicFramePr>
        <p:xfrm>
          <a:off x="970944" y="2292530"/>
          <a:ext cx="4902990" cy="34959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áfico 9">
            <a:extLst>
              <a:ext uri="{FF2B5EF4-FFF2-40B4-BE49-F238E27FC236}">
                <a16:creationId xmlns:a16="http://schemas.microsoft.com/office/drawing/2014/main" id="{4EB90E01-E2E6-8FAA-62A6-E0AD331CC7B3}"/>
              </a:ext>
            </a:extLst>
          </p:cNvPr>
          <p:cNvGraphicFramePr>
            <a:graphicFrameLocks/>
          </p:cNvGraphicFramePr>
          <p:nvPr>
            <p:extLst>
              <p:ext uri="{D42A27DB-BD31-4B8C-83A1-F6EECF244321}">
                <p14:modId xmlns:p14="http://schemas.microsoft.com/office/powerpoint/2010/main" val="866157960"/>
              </p:ext>
            </p:extLst>
          </p:nvPr>
        </p:nvGraphicFramePr>
        <p:xfrm>
          <a:off x="6318068" y="2349860"/>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88492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6" name="Gráfico 5">
            <a:extLst>
              <a:ext uri="{FF2B5EF4-FFF2-40B4-BE49-F238E27FC236}">
                <a16:creationId xmlns:a16="http://schemas.microsoft.com/office/drawing/2014/main" id="{CD69D958-C2E8-EE5A-7FF1-79E6EF38CD52}"/>
              </a:ext>
            </a:extLst>
          </p:cNvPr>
          <p:cNvGraphicFramePr>
            <a:graphicFrameLocks/>
          </p:cNvGraphicFramePr>
          <p:nvPr>
            <p:extLst>
              <p:ext uri="{D42A27DB-BD31-4B8C-83A1-F6EECF244321}">
                <p14:modId xmlns:p14="http://schemas.microsoft.com/office/powerpoint/2010/main" val="2011191810"/>
              </p:ext>
            </p:extLst>
          </p:nvPr>
        </p:nvGraphicFramePr>
        <p:xfrm>
          <a:off x="2013527" y="1798780"/>
          <a:ext cx="7998691" cy="37615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077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3" name="Gráfico 2">
            <a:extLst>
              <a:ext uri="{FF2B5EF4-FFF2-40B4-BE49-F238E27FC236}">
                <a16:creationId xmlns:a16="http://schemas.microsoft.com/office/drawing/2014/main" id="{BE304B93-38E3-A765-8253-421E0ED672C0}"/>
              </a:ext>
            </a:extLst>
          </p:cNvPr>
          <p:cNvGraphicFramePr>
            <a:graphicFrameLocks/>
          </p:cNvGraphicFramePr>
          <p:nvPr>
            <p:extLst>
              <p:ext uri="{D42A27DB-BD31-4B8C-83A1-F6EECF244321}">
                <p14:modId xmlns:p14="http://schemas.microsoft.com/office/powerpoint/2010/main" val="2185081768"/>
              </p:ext>
            </p:extLst>
          </p:nvPr>
        </p:nvGraphicFramePr>
        <p:xfrm>
          <a:off x="1985818" y="1560945"/>
          <a:ext cx="8663710" cy="42210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6831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4" name="Gráfico 3">
            <a:extLst>
              <a:ext uri="{FF2B5EF4-FFF2-40B4-BE49-F238E27FC236}">
                <a16:creationId xmlns:a16="http://schemas.microsoft.com/office/drawing/2014/main" id="{00A3BF0A-F61C-72C9-18EB-867F3F55085E}"/>
              </a:ext>
            </a:extLst>
          </p:cNvPr>
          <p:cNvGraphicFramePr>
            <a:graphicFrameLocks/>
          </p:cNvGraphicFramePr>
          <p:nvPr>
            <p:extLst>
              <p:ext uri="{D42A27DB-BD31-4B8C-83A1-F6EECF244321}">
                <p14:modId xmlns:p14="http://schemas.microsoft.com/office/powerpoint/2010/main" val="2846704801"/>
              </p:ext>
            </p:extLst>
          </p:nvPr>
        </p:nvGraphicFramePr>
        <p:xfrm>
          <a:off x="2276763" y="1612466"/>
          <a:ext cx="7892473" cy="44927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6277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3" name="Gráfico 2">
            <a:extLst>
              <a:ext uri="{FF2B5EF4-FFF2-40B4-BE49-F238E27FC236}">
                <a16:creationId xmlns:a16="http://schemas.microsoft.com/office/drawing/2014/main" id="{9FB55A91-84F7-1A04-3A90-785A2022BDD1}"/>
              </a:ext>
            </a:extLst>
          </p:cNvPr>
          <p:cNvGraphicFramePr>
            <a:graphicFrameLocks/>
          </p:cNvGraphicFramePr>
          <p:nvPr>
            <p:extLst>
              <p:ext uri="{D42A27DB-BD31-4B8C-83A1-F6EECF244321}">
                <p14:modId xmlns:p14="http://schemas.microsoft.com/office/powerpoint/2010/main" val="1585631868"/>
              </p:ext>
            </p:extLst>
          </p:nvPr>
        </p:nvGraphicFramePr>
        <p:xfrm>
          <a:off x="2438401" y="1671782"/>
          <a:ext cx="7453744" cy="41748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57493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8" name="Tabla 7">
            <a:extLst>
              <a:ext uri="{FF2B5EF4-FFF2-40B4-BE49-F238E27FC236}">
                <a16:creationId xmlns:a16="http://schemas.microsoft.com/office/drawing/2014/main" id="{F6D01C0C-0E7B-E0DD-3D5B-43B68B0E1C25}"/>
              </a:ext>
            </a:extLst>
          </p:cNvPr>
          <p:cNvGraphicFramePr>
            <a:graphicFrameLocks noGrp="1"/>
          </p:cNvGraphicFramePr>
          <p:nvPr>
            <p:extLst>
              <p:ext uri="{D42A27DB-BD31-4B8C-83A1-F6EECF244321}">
                <p14:modId xmlns:p14="http://schemas.microsoft.com/office/powerpoint/2010/main" val="403414887"/>
              </p:ext>
            </p:extLst>
          </p:nvPr>
        </p:nvGraphicFramePr>
        <p:xfrm>
          <a:off x="2013526" y="1127683"/>
          <a:ext cx="9070109" cy="5263883"/>
        </p:xfrm>
        <a:graphic>
          <a:graphicData uri="http://schemas.openxmlformats.org/drawingml/2006/table">
            <a:tbl>
              <a:tblPr>
                <a:tableStyleId>{5C22544A-7EE6-4342-B048-85BDC9FD1C3A}</a:tableStyleId>
              </a:tblPr>
              <a:tblGrid>
                <a:gridCol w="4835696">
                  <a:extLst>
                    <a:ext uri="{9D8B030D-6E8A-4147-A177-3AD203B41FA5}">
                      <a16:colId xmlns:a16="http://schemas.microsoft.com/office/drawing/2014/main" val="3513061281"/>
                    </a:ext>
                  </a:extLst>
                </a:gridCol>
                <a:gridCol w="1796925">
                  <a:extLst>
                    <a:ext uri="{9D8B030D-6E8A-4147-A177-3AD203B41FA5}">
                      <a16:colId xmlns:a16="http://schemas.microsoft.com/office/drawing/2014/main" val="1307670850"/>
                    </a:ext>
                  </a:extLst>
                </a:gridCol>
                <a:gridCol w="2437488">
                  <a:extLst>
                    <a:ext uri="{9D8B030D-6E8A-4147-A177-3AD203B41FA5}">
                      <a16:colId xmlns:a16="http://schemas.microsoft.com/office/drawing/2014/main" val="4260898591"/>
                    </a:ext>
                  </a:extLst>
                </a:gridCol>
              </a:tblGrid>
              <a:tr h="133506">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QUEJA</a:t>
                      </a:r>
                    </a:p>
                  </a:txBody>
                  <a:tcPr marL="4183" marR="4183" marT="4183" marB="0" anchor="b"/>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SERVICIO</a:t>
                      </a:r>
                    </a:p>
                  </a:txBody>
                  <a:tcPr marL="4183" marR="4183" marT="4183" marB="0" anchor="b"/>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DERECHO VULNERADO </a:t>
                      </a:r>
                    </a:p>
                  </a:txBody>
                  <a:tcPr marL="4183" marR="4183" marT="4183" marB="0" anchor="b"/>
                </a:tc>
                <a:extLst>
                  <a:ext uri="{0D108BD9-81ED-4DB2-BD59-A6C34878D82A}">
                    <a16:rowId xmlns:a16="http://schemas.microsoft.com/office/drawing/2014/main" val="1512509428"/>
                  </a:ext>
                </a:extLst>
              </a:tr>
              <a:tr h="263446">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EL USUARIO SE QUEJA DE LA FORMA GROSERA Y EN EL TONO QUE LE HABLO LA FUNCIONARIA DE IMÁGENES DIAGNOSTICAS  EN EL AREA DE ADMISIONES</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IMÁGENES DIAGNOSTICAS </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 trato digno y respetuoso</a:t>
                      </a:r>
                    </a:p>
                  </a:txBody>
                  <a:tcPr marL="4183" marR="4183" marT="4183" marB="0" anchor="b"/>
                </a:tc>
                <a:extLst>
                  <a:ext uri="{0D108BD9-81ED-4DB2-BD59-A6C34878D82A}">
                    <a16:rowId xmlns:a16="http://schemas.microsoft.com/office/drawing/2014/main" val="20750113"/>
                  </a:ext>
                </a:extLst>
              </a:tr>
              <a:tr h="263446">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EL USUARIO SE QUEJA DE LA FORMA ALTANERA CON LA QUE ME ATENDIO EL DR CAMILO CAMACHO  </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CONSULTA EXTERNA </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 trato digno y respetuoso</a:t>
                      </a:r>
                    </a:p>
                  </a:txBody>
                  <a:tcPr marL="4183" marR="4183" marT="4183" marB="0" anchor="b"/>
                </a:tc>
                <a:extLst>
                  <a:ext uri="{0D108BD9-81ED-4DB2-BD59-A6C34878D82A}">
                    <a16:rowId xmlns:a16="http://schemas.microsoft.com/office/drawing/2014/main" val="3358867942"/>
                  </a:ext>
                </a:extLst>
              </a:tr>
              <a:tr h="263446">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EL FAMILIAR DEL PACIENTE SE QUEJA POR LE MAL SERVICIO  Y DEMORA EN LA ATENCION  DE UNA HORA EN EL SERVICIO DE UREGNCIAS </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URGENCIAS </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2753753943"/>
                  </a:ext>
                </a:extLst>
              </a:tr>
              <a:tr h="393385">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LA USUARIA SE QUEJA POR TENER QUE TOMAR DOLE TURNO PARA FACTURAR PRIEMRO LOS LABORATORIOS Y LUEGO UN ELECTROCRADIOGRAMA  ES DEMASIADO EL TIEMPO QUE SE PIERDE EN ESTE PROCESO</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FACTURACION</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252326849"/>
                  </a:ext>
                </a:extLst>
              </a:tr>
              <a:tr h="913142">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LA FAMILIAR DEL PACIENTE SE QUEJA POR QUE EL DIA 5 DE JULIO INGRESO EL PACIENTE JOSE SANCHEZ A LA UCI, EL DIA 11 DE JULIO LO PASARON A HOSPITALIZACION EVENTO EN EL CUAL NO INFORMARON A LOS FAMILIARES, AL DIA SIGUIENTE EL PACIENTE LE COMENTA AL FAMILIAR QUE EL ENFERMERO EN EL MOMENTO DE LLEVARLO AL BAÑO LO DEJO CAER, PIDE REPORTE DE LO QUE HABIA SUCEDIDO Y NO BRINDARON NINGUAN INFORMACION INFORMA AL MEDICO TRATANTE Y LE SOLICITA UN RX DE MANO Y LE DA SALIDA. EL DIA 1 DE AGOSTO NUEVAMENTE EL PACIENTE ES INGRESADO NUEVAMENTE POR URGENCIAS YA QUE REFIRE DETERIORO POR LA MOVILIDAD</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HOSPITALIZACION</a:t>
                      </a:r>
                    </a:p>
                  </a:txBody>
                  <a:tcPr marL="4183" marR="4183" marT="4183" marB="0" anchor="ctr"/>
                </a:tc>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2747866238"/>
                  </a:ext>
                </a:extLst>
              </a:tr>
              <a:tr h="913142">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LA FUNCIONARIA RUTH VÁSQUEZ EL DÍA 21 DE AGOSTO SIENDO LA 2 DE LA TARDE SE ENCONTRABA EN SU LUGAR DE TRABAJO CUANDO ESCUCHO UNOS RUIDOS ENE LE BAÑO ELLA SE ACERCA Y MIRA AL SEÑOR AUGUSTO GARCÍA ( EXPERIENCIA DEL USUARIO) EN COMPAÑÍA DEL FREDY ( CONDUCTOR DE AMBULANCIA) SE ENCONTRABAN EN EL BAÑO MANIPULANDO UN ARMA, LA FUNCIONARIA LE LLAMA LA ATENCIÓN A LA VIGILANTE YURANY HURTADO, LA FUNCIONARIA LE COMENTA LO DICHO POR LA FUNCIONARIA RUTH AL SEÑOR AUGUSTO GARCÍA DONDE ESTE LE RESPONDE QUE A LA FUNCIONARIA RUTH LO QUE LE HACE FALTA ES "PIPI"</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PORTERIA</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 trato digno y respetuoso</a:t>
                      </a:r>
                    </a:p>
                  </a:txBody>
                  <a:tcPr marL="4183" marR="4183" marT="4183" marB="0" anchor="b"/>
                </a:tc>
                <a:extLst>
                  <a:ext uri="{0D108BD9-81ED-4DB2-BD59-A6C34878D82A}">
                    <a16:rowId xmlns:a16="http://schemas.microsoft.com/office/drawing/2014/main" val="3957491345"/>
                  </a:ext>
                </a:extLst>
              </a:tr>
              <a:tr h="263446">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EL PACIENTE SE QUEJA POR QUE EL MEDICO TERAPEUTA NO DIO INDICACIONES DE COMO UTILIZAR EL INHALADOR </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URGENCIAS </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2088552669"/>
                  </a:ext>
                </a:extLst>
              </a:tr>
              <a:tr h="393385">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LA PACIENTE SE QUEJA POR QUE INGRESO AL SERVICIO DE URGENCIAS POR DOLOR EN LA RODILLA Y TOBILLO DERECHO Y LA DRA MARIA FERNANDA TURNO DE LA MAÑANA QUE LA ATENDIO LE ENVIO RX DE RODILLA Y TOBILLO IZQUIERDO</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URGENCIAS </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784672452"/>
                  </a:ext>
                </a:extLst>
              </a:tr>
              <a:tr h="263446">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LA USUARIA SE QUEJA PORQUE  HAY QUE ACTIVAR LAS CITAS SI YA ESTAN FACTURADAS   ES UNA PERDIDA DE TIEMPO PARA LOS PACIENTES</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FACTURACION</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1774040803"/>
                  </a:ext>
                </a:extLst>
              </a:tr>
              <a:tr h="263446">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QUEJA PORQUE LA DRA. MARTHA PAOLA GONZALEZ DERMATOLOGA NO ATENDIO LA PACIETE POR HABER LLEGADO TARDE Y DESPUES TENIA OTRA CITA DE NEUROLOGIAY EL DR. NO LLEGO</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CONSULTA EXTERNA </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3464187407"/>
                  </a:ext>
                </a:extLst>
              </a:tr>
              <a:tr h="263446">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LA USUARIA SE QUEJA POR QUE HAY QUE HACER DOS FILAS UNA PARA REALIZAR EXAMENES Y OTRA PARA FACTURAR UNA CITA  </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FACTURACION</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1529185092"/>
                  </a:ext>
                </a:extLst>
              </a:tr>
              <a:tr h="263446">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LA USUARIA SE QUEJA DE LA FALTA DE INFORMACION ALOS FAMILIARES EN EL MOMENTO DE LA CIRUGIA  DE PARTE DEL SERVICIO DE CIRUGIA  </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CIRUGIA  GENERAL </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Disfrutar de una comunicación clara</a:t>
                      </a:r>
                    </a:p>
                  </a:txBody>
                  <a:tcPr marL="4183" marR="4183" marT="4183" marB="0" anchor="b"/>
                </a:tc>
                <a:extLst>
                  <a:ext uri="{0D108BD9-81ED-4DB2-BD59-A6C34878D82A}">
                    <a16:rowId xmlns:a16="http://schemas.microsoft.com/office/drawing/2014/main" val="2479603472"/>
                  </a:ext>
                </a:extLst>
              </a:tr>
              <a:tr h="263446">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LA PACIENTE SE QUEJA POR  LA FALTA DE INFORMACION EN EL SERVICIO DE PROCEDIMIENTOS MENORES </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PROCEDIMIENTOS MENORES </a:t>
                      </a:r>
                    </a:p>
                  </a:txBody>
                  <a:tcPr marL="4183" marR="4183" marT="4183" marB="0" anchor="ctr"/>
                </a:tc>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Disfrutar de una comunicación clara</a:t>
                      </a:r>
                    </a:p>
                  </a:txBody>
                  <a:tcPr marL="4183" marR="4183" marT="4183" marB="0" anchor="b"/>
                </a:tc>
                <a:extLst>
                  <a:ext uri="{0D108BD9-81ED-4DB2-BD59-A6C34878D82A}">
                    <a16:rowId xmlns:a16="http://schemas.microsoft.com/office/drawing/2014/main" val="2305550063"/>
                  </a:ext>
                </a:extLst>
              </a:tr>
              <a:tr h="146309">
                <a:tc>
                  <a:txBody>
                    <a:bodyPr/>
                    <a:lstStyle/>
                    <a:p>
                      <a:pPr marL="0" algn="ctr" defTabSz="914400" rtl="0" eaLnBrk="1" fontAlgn="ctr" latinLnBrk="0" hangingPunct="1"/>
                      <a:r>
                        <a:rPr lang="es-MX" sz="800" u="none" strike="noStrike" kern="1200">
                          <a:solidFill>
                            <a:schemeClr val="dk1"/>
                          </a:solidFill>
                          <a:effectLst/>
                          <a:latin typeface="+mn-lt"/>
                          <a:ea typeface="+mn-ea"/>
                          <a:cs typeface="+mn-cs"/>
                        </a:rPr>
                        <a:t>LA USUARIA SE QUEJA DE LA FALTA DE AGENDA </a:t>
                      </a:r>
                    </a:p>
                  </a:txBody>
                  <a:tcPr marL="4183" marR="4183" marT="4183" marB="0" anchor="ctr"/>
                </a:tc>
                <a:tc>
                  <a:txBody>
                    <a:bodyPr/>
                    <a:lstStyle/>
                    <a:p>
                      <a:pPr marL="0" algn="ctr" defTabSz="914400" rtl="0" eaLnBrk="1" fontAlgn="ctr" latinLnBrk="0" hangingPunct="1"/>
                      <a:r>
                        <a:rPr lang="es-CO" sz="800" u="none" strike="noStrike" kern="1200">
                          <a:solidFill>
                            <a:schemeClr val="dk1"/>
                          </a:solidFill>
                          <a:effectLst/>
                          <a:latin typeface="+mn-lt"/>
                          <a:ea typeface="+mn-ea"/>
                          <a:cs typeface="+mn-cs"/>
                        </a:rPr>
                        <a:t>AGENDAMIENTO </a:t>
                      </a:r>
                    </a:p>
                  </a:txBody>
                  <a:tcPr marL="4183" marR="4183" marT="4183" marB="0" anchor="ctr"/>
                </a:tc>
                <a:tc>
                  <a:txBody>
                    <a:bodyPr/>
                    <a:lstStyle/>
                    <a:p>
                      <a:pPr marL="0" algn="ctr" defTabSz="914400" rtl="0" eaLnBrk="1" fontAlgn="ctr" latinLnBrk="0" hangingPunct="1"/>
                      <a:r>
                        <a:rPr lang="es-MX" sz="800" u="none" strike="noStrike" kern="1200" dirty="0">
                          <a:solidFill>
                            <a:schemeClr val="dk1"/>
                          </a:solidFill>
                          <a:effectLst/>
                          <a:latin typeface="+mn-lt"/>
                          <a:ea typeface="+mn-ea"/>
                          <a:cs typeface="+mn-cs"/>
                        </a:rPr>
                        <a:t>Recibir una atención oportuna y de calidad</a:t>
                      </a:r>
                    </a:p>
                  </a:txBody>
                  <a:tcPr marL="4183" marR="4183" marT="4183" marB="0" anchor="b"/>
                </a:tc>
                <a:extLst>
                  <a:ext uri="{0D108BD9-81ED-4DB2-BD59-A6C34878D82A}">
                    <a16:rowId xmlns:a16="http://schemas.microsoft.com/office/drawing/2014/main" val="890141161"/>
                  </a:ext>
                </a:extLst>
              </a:tr>
            </a:tbl>
          </a:graphicData>
        </a:graphic>
      </p:graphicFrame>
    </p:spTree>
    <p:extLst>
      <p:ext uri="{BB962C8B-B14F-4D97-AF65-F5344CB8AC3E}">
        <p14:creationId xmlns:p14="http://schemas.microsoft.com/office/powerpoint/2010/main" val="1420310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5" name="Tabla 4">
            <a:extLst>
              <a:ext uri="{FF2B5EF4-FFF2-40B4-BE49-F238E27FC236}">
                <a16:creationId xmlns:a16="http://schemas.microsoft.com/office/drawing/2014/main" id="{B9B73BCE-148A-8E67-71A9-615033EDBBE1}"/>
              </a:ext>
            </a:extLst>
          </p:cNvPr>
          <p:cNvGraphicFramePr>
            <a:graphicFrameLocks noGrp="1"/>
          </p:cNvGraphicFramePr>
          <p:nvPr>
            <p:extLst>
              <p:ext uri="{D42A27DB-BD31-4B8C-83A1-F6EECF244321}">
                <p14:modId xmlns:p14="http://schemas.microsoft.com/office/powerpoint/2010/main" val="2395848668"/>
              </p:ext>
            </p:extLst>
          </p:nvPr>
        </p:nvGraphicFramePr>
        <p:xfrm>
          <a:off x="2189018" y="1007862"/>
          <a:ext cx="8645236" cy="5464895"/>
        </p:xfrm>
        <a:graphic>
          <a:graphicData uri="http://schemas.openxmlformats.org/drawingml/2006/table">
            <a:tbl>
              <a:tblPr>
                <a:tableStyleId>{5C22544A-7EE6-4342-B048-85BDC9FD1C3A}</a:tableStyleId>
              </a:tblPr>
              <a:tblGrid>
                <a:gridCol w="4530715">
                  <a:extLst>
                    <a:ext uri="{9D8B030D-6E8A-4147-A177-3AD203B41FA5}">
                      <a16:colId xmlns:a16="http://schemas.microsoft.com/office/drawing/2014/main" val="261994262"/>
                    </a:ext>
                  </a:extLst>
                </a:gridCol>
                <a:gridCol w="1791212">
                  <a:extLst>
                    <a:ext uri="{9D8B030D-6E8A-4147-A177-3AD203B41FA5}">
                      <a16:colId xmlns:a16="http://schemas.microsoft.com/office/drawing/2014/main" val="1179471106"/>
                    </a:ext>
                  </a:extLst>
                </a:gridCol>
                <a:gridCol w="2323309">
                  <a:extLst>
                    <a:ext uri="{9D8B030D-6E8A-4147-A177-3AD203B41FA5}">
                      <a16:colId xmlns:a16="http://schemas.microsoft.com/office/drawing/2014/main" val="1550843342"/>
                    </a:ext>
                  </a:extLst>
                </a:gridCol>
              </a:tblGrid>
              <a:tr h="111452">
                <a:tc>
                  <a:txBody>
                    <a:bodyPr/>
                    <a:lstStyle/>
                    <a:p>
                      <a:pPr algn="ctr" fontAlgn="ctr"/>
                      <a:r>
                        <a:rPr lang="es-MX" sz="900" u="none" strike="noStrike">
                          <a:effectLst/>
                        </a:rPr>
                        <a:t>LA USUARIA SE QUEJA DE LA FALTA DE AGENDA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386149501"/>
                  </a:ext>
                </a:extLst>
              </a:tr>
              <a:tr h="111452">
                <a:tc>
                  <a:txBody>
                    <a:bodyPr/>
                    <a:lstStyle/>
                    <a:p>
                      <a:pPr algn="ctr" fontAlgn="ctr"/>
                      <a:r>
                        <a:rPr lang="es-MX" sz="900" u="none" strike="noStrike">
                          <a:effectLst/>
                        </a:rPr>
                        <a:t>LA USUARIA SE QUEJA DE LA FALTA DE AGENDA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11365436"/>
                  </a:ext>
                </a:extLst>
              </a:tr>
              <a:tr h="111452">
                <a:tc>
                  <a:txBody>
                    <a:bodyPr/>
                    <a:lstStyle/>
                    <a:p>
                      <a:pPr algn="ctr" fontAlgn="ctr"/>
                      <a:r>
                        <a:rPr lang="es-MX" sz="900" u="none" strike="noStrike">
                          <a:effectLst/>
                        </a:rPr>
                        <a:t>LA USUARIA SE QUEJA DE LA FALTA DE AGENDA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1035205605"/>
                  </a:ext>
                </a:extLst>
              </a:tr>
              <a:tr h="111452">
                <a:tc>
                  <a:txBody>
                    <a:bodyPr/>
                    <a:lstStyle/>
                    <a:p>
                      <a:pPr algn="ctr" fontAlgn="ctr"/>
                      <a:r>
                        <a:rPr lang="es-MX" sz="900" u="none" strike="noStrike">
                          <a:effectLst/>
                        </a:rPr>
                        <a:t>LA USUARIA SE QUEJA DE LA FALTA DE AGENDA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270553684"/>
                  </a:ext>
                </a:extLst>
              </a:tr>
              <a:tr h="293295">
                <a:tc>
                  <a:txBody>
                    <a:bodyPr/>
                    <a:lstStyle/>
                    <a:p>
                      <a:pPr algn="ctr" fontAlgn="ctr"/>
                      <a:r>
                        <a:rPr lang="es-MX" sz="900" u="none" strike="noStrike">
                          <a:effectLst/>
                        </a:rPr>
                        <a:t>LA FAMILIAR DE LA PACIENTE  SE QUEJA POR EL TRATO RECIBIDO DE PARTE DEL DR. PONCE POR LA MALA PREPARACION DE LA PACIENTE PIDE RESPETO AL ADULTO MAYOR</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GASTROENTEROLOGIA</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 trato digno y respetuoso</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1370630040"/>
                  </a:ext>
                </a:extLst>
              </a:tr>
              <a:tr h="251395">
                <a:tc>
                  <a:txBody>
                    <a:bodyPr/>
                    <a:lstStyle/>
                    <a:p>
                      <a:pPr algn="ctr" fontAlgn="ctr"/>
                      <a:r>
                        <a:rPr lang="es-MX" sz="900" u="none" strike="noStrike">
                          <a:effectLst/>
                        </a:rPr>
                        <a:t>EL USUARIO SE QUEJA DE LA FALTA DE AGENDA PARA UNA COLONOSCOPIA</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618102703"/>
                  </a:ext>
                </a:extLst>
              </a:tr>
              <a:tr h="125698">
                <a:tc>
                  <a:txBody>
                    <a:bodyPr/>
                    <a:lstStyle/>
                    <a:p>
                      <a:pPr algn="ctr" fontAlgn="ctr"/>
                      <a:r>
                        <a:rPr lang="es-MX" sz="900" u="none" strike="noStrike">
                          <a:effectLst/>
                        </a:rPr>
                        <a:t>EL USUARIO SE QUEJA DE LA FALTA DE AGENDA PARA UNA COLONOSCOPIA</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408065812"/>
                  </a:ext>
                </a:extLst>
              </a:tr>
              <a:tr h="125698">
                <a:tc>
                  <a:txBody>
                    <a:bodyPr/>
                    <a:lstStyle/>
                    <a:p>
                      <a:pPr algn="ctr" fontAlgn="ctr"/>
                      <a:r>
                        <a:rPr lang="es-MX" sz="900" u="none" strike="noStrike" dirty="0">
                          <a:effectLst/>
                        </a:rPr>
                        <a:t>LA USUARIA SE QUEJA DE LA FALTA DE AGENDA PARA  ECOGRAFIA OBSTETRICA TRANSVAGINAL Y MEDICINA PRENATAL</a:t>
                      </a:r>
                      <a:endParaRPr lang="es-MX" sz="900" b="0" i="0" u="none" strike="noStrike" dirty="0">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687486030"/>
                  </a:ext>
                </a:extLst>
              </a:tr>
              <a:tr h="188547">
                <a:tc>
                  <a:txBody>
                    <a:bodyPr/>
                    <a:lstStyle/>
                    <a:p>
                      <a:pPr algn="ctr" fontAlgn="ctr"/>
                      <a:r>
                        <a:rPr lang="es-MX" sz="900" u="none" strike="noStrike">
                          <a:effectLst/>
                        </a:rPr>
                        <a:t>EL USUARIO SE QUEJA DE LA FALTA DE AGENDA PARA UNA CITA PRIMERA VEZ DE CARDIOLOGIA Y ECOCARDIOGRAMA TRANSTORACICO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779839958"/>
                  </a:ext>
                </a:extLst>
              </a:tr>
              <a:tr h="188547">
                <a:tc>
                  <a:txBody>
                    <a:bodyPr/>
                    <a:lstStyle/>
                    <a:p>
                      <a:pPr algn="ctr" fontAlgn="ctr"/>
                      <a:r>
                        <a:rPr lang="es-MX" sz="900" u="none" strike="noStrike">
                          <a:effectLst/>
                        </a:rPr>
                        <a:t>EL USUARIO SE QUEJA DE LA FALTA DE AGENDA PARA UNA CITA DE MEDICINA INTERNA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527885518"/>
                  </a:ext>
                </a:extLst>
              </a:tr>
              <a:tr h="125698">
                <a:tc>
                  <a:txBody>
                    <a:bodyPr/>
                    <a:lstStyle/>
                    <a:p>
                      <a:pPr algn="ctr" fontAlgn="ctr"/>
                      <a:r>
                        <a:rPr lang="es-MX" sz="900" u="none" strike="noStrike">
                          <a:effectLst/>
                        </a:rPr>
                        <a:t>LA USUARIA SE QUEJA DE LA FALTA DE AGENDA PARA UNA CITA CONTROL PRENATAL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2711157185"/>
                  </a:ext>
                </a:extLst>
              </a:tr>
              <a:tr h="125698">
                <a:tc>
                  <a:txBody>
                    <a:bodyPr/>
                    <a:lstStyle/>
                    <a:p>
                      <a:pPr algn="ctr" fontAlgn="ctr"/>
                      <a:r>
                        <a:rPr lang="es-MX" sz="900" u="none" strike="noStrike">
                          <a:effectLst/>
                        </a:rPr>
                        <a:t>EL USUARIO SE QUEJA POR FALTA DE AGENDA DE MEDICINA GENERAL</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1997708005"/>
                  </a:ext>
                </a:extLst>
              </a:tr>
              <a:tr h="125698">
                <a:tc>
                  <a:txBody>
                    <a:bodyPr/>
                    <a:lstStyle/>
                    <a:p>
                      <a:pPr algn="ctr" fontAlgn="ctr"/>
                      <a:r>
                        <a:rPr lang="es-CO" sz="900" u="none" strike="noStrike">
                          <a:effectLst/>
                        </a:rPr>
                        <a:t>EL PACIENTE SE QUEJA POR FALTA DE AGENDA DE PARTICIPACION EN JUNTA MEDICA</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CIRUGIA  GENERAL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04150829"/>
                  </a:ext>
                </a:extLst>
              </a:tr>
              <a:tr h="125698">
                <a:tc>
                  <a:txBody>
                    <a:bodyPr/>
                    <a:lstStyle/>
                    <a:p>
                      <a:pPr algn="ctr" fontAlgn="ctr"/>
                      <a:r>
                        <a:rPr lang="es-MX" sz="900" u="none" strike="noStrike">
                          <a:effectLst/>
                        </a:rPr>
                        <a:t>EL PACIENTE SE QUE JA DE LA FALTA DE AGENDA DE LA EXTRACCION DE DISPOSITIVO URETRAL</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1786706396"/>
                  </a:ext>
                </a:extLst>
              </a:tr>
              <a:tr h="125698">
                <a:tc>
                  <a:txBody>
                    <a:bodyPr/>
                    <a:lstStyle/>
                    <a:p>
                      <a:pPr algn="ctr" fontAlgn="ctr"/>
                      <a:r>
                        <a:rPr lang="es-CO" sz="900" u="none" strike="noStrike">
                          <a:effectLst/>
                        </a:rPr>
                        <a:t>LA USUARIA SE QUEJA POR FALTA DE AGENDA DE ECOCARDIOGRANMA TRANSTORACICO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2114964314"/>
                  </a:ext>
                </a:extLst>
              </a:tr>
              <a:tr h="125698">
                <a:tc>
                  <a:txBody>
                    <a:bodyPr/>
                    <a:lstStyle/>
                    <a:p>
                      <a:pPr algn="ctr" fontAlgn="ctr"/>
                      <a:r>
                        <a:rPr lang="es-MX" sz="900" u="none" strike="noStrike">
                          <a:effectLst/>
                        </a:rPr>
                        <a:t>LA USUARIA SE QUEJA DE LA FALTA DE AGENDA DE ANESTECIA Y CIRUGIA GENERAL</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669398315"/>
                  </a:ext>
                </a:extLst>
              </a:tr>
              <a:tr h="125698">
                <a:tc>
                  <a:txBody>
                    <a:bodyPr/>
                    <a:lstStyle/>
                    <a:p>
                      <a:pPr algn="ctr" fontAlgn="ctr"/>
                      <a:r>
                        <a:rPr lang="es-MX" sz="900" u="none" strike="noStrike">
                          <a:effectLst/>
                        </a:rPr>
                        <a:t>LA USUARIA SE QUEJA DE LA FALTA DE AGENDA PARA UNA ECOGRAFIA DE MAMA</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2921022867"/>
                  </a:ext>
                </a:extLst>
              </a:tr>
              <a:tr h="218714">
                <a:tc>
                  <a:txBody>
                    <a:bodyPr/>
                    <a:lstStyle/>
                    <a:p>
                      <a:pPr algn="ctr" fontAlgn="ctr"/>
                      <a:r>
                        <a:rPr lang="es-MX" sz="900" u="none" strike="noStrike">
                          <a:effectLst/>
                        </a:rPr>
                        <a:t>EL USUARIO ANONIMO SE QUEJA DE LA FUNCIONARIA DANA VALERIA GARCIA TORRES  SE LE RAELIZO UNA SOLICITUD PARA RADICAR UNOS DOCUMENTOS PARA UN CERFICADO DE GASTOS CON EL SOAT NO CONOCE EL TRAMITE PARA ESTA SOLICITUD</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FACTURACION</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Disfrutar de una comunicación clara</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372570731"/>
                  </a:ext>
                </a:extLst>
              </a:tr>
              <a:tr h="377093">
                <a:tc>
                  <a:txBody>
                    <a:bodyPr/>
                    <a:lstStyle/>
                    <a:p>
                      <a:pPr algn="ctr" fontAlgn="ctr"/>
                      <a:r>
                        <a:rPr lang="es-MX" sz="900" u="none" strike="noStrike">
                          <a:effectLst/>
                        </a:rPr>
                        <a:t>EL SEÑOR NESTOR SOLICITA INFORMACION DE AUTORIZACIONES DEL PACIENTE JUAN DE JESUS GALINDO  RECIBIDAS EN VENTANILLAS DE AUTORIZACIONES DEL HOSPITAL REGIONAL DE MONIQUIRA</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AUTORIZACIONES</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Disfrutar de una comunicación clara</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3890755993"/>
                  </a:ext>
                </a:extLst>
              </a:tr>
              <a:tr h="314245">
                <a:tc>
                  <a:txBody>
                    <a:bodyPr/>
                    <a:lstStyle/>
                    <a:p>
                      <a:pPr algn="ctr" fontAlgn="ctr"/>
                      <a:r>
                        <a:rPr lang="es-MX" sz="900" u="none" strike="noStrike">
                          <a:effectLst/>
                        </a:rPr>
                        <a:t>EL USUARIO SE QUEJA DE FALTA DE AGENDAMIENTO PARA UNA CITA DE UNA ECOGRAFIA OBSTETRICA DETALLE ANATOMICO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458302517"/>
                  </a:ext>
                </a:extLst>
              </a:tr>
              <a:tr h="188547">
                <a:tc>
                  <a:txBody>
                    <a:bodyPr/>
                    <a:lstStyle/>
                    <a:p>
                      <a:pPr algn="ctr" fontAlgn="ctr"/>
                      <a:r>
                        <a:rPr lang="es-MX" sz="900" u="none" strike="noStrike">
                          <a:effectLst/>
                        </a:rPr>
                        <a:t>LA PACIENTE SE QUEJA POR LA FALTA DE AGENDAMIENTO PARA REMPLAZO PROTESICO TOTAL PRIMARIO SIMPLE DE CADERA</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CIRUGIA  GENERAL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748153166"/>
                  </a:ext>
                </a:extLst>
              </a:tr>
              <a:tr h="325976">
                <a:tc>
                  <a:txBody>
                    <a:bodyPr/>
                    <a:lstStyle/>
                    <a:p>
                      <a:pPr algn="ctr" fontAlgn="ctr"/>
                      <a:r>
                        <a:rPr lang="es-MX" sz="900" u="none" strike="noStrike">
                          <a:effectLst/>
                        </a:rPr>
                        <a:t>LA PACIENTE SE QUEJA  POR QUE LA DRA LAURA MARCELA PIMIENTO NO LA ATENDIO UNA CITA QUE TENIA DE ECOGRAFIA OBSTETRICA DETALLE ANATOMICOPOR QUE LLEGO TARDE SIN IMPORTAR QUE LA PACIENTE VENIA DE CHIATARAQUE  Y DESPUES VINO A OTRA CITA Y LA DRA NO HIZO CONSULTA POR QUE SE LE PRESENTO UN INCOVENIENTE </a:t>
                      </a:r>
                      <a:endParaRPr lang="es-MX"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GINECOLOGIA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a:effectLst/>
                        </a:rPr>
                        <a:t>Recibir una atención oportuna y de calidad</a:t>
                      </a:r>
                      <a:endParaRPr lang="es-MX" sz="900" b="0" i="0" u="none" strike="noStrike">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4240623467"/>
                  </a:ext>
                </a:extLst>
              </a:tr>
              <a:tr h="502791">
                <a:tc>
                  <a:txBody>
                    <a:bodyPr/>
                    <a:lstStyle/>
                    <a:p>
                      <a:pPr algn="ctr" fontAlgn="ctr"/>
                      <a:r>
                        <a:rPr lang="es-CO" sz="900" u="none" strike="noStrike">
                          <a:effectLst/>
                        </a:rPr>
                        <a:t>EL USUARIO SE QUEJA DE FALTA DE AGENDA PARA MEDICINA GENERAL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ctr" fontAlgn="ctr"/>
                      <a:r>
                        <a:rPr lang="es-CO" sz="900" u="none" strike="noStrike">
                          <a:effectLst/>
                        </a:rPr>
                        <a:t>AGENDAMIENTO </a:t>
                      </a:r>
                      <a:endParaRPr lang="es-CO" sz="900" b="0" i="0" u="none" strike="noStrike">
                        <a:solidFill>
                          <a:srgbClr val="000000"/>
                        </a:solidFill>
                        <a:effectLst/>
                        <a:latin typeface="Calibri" panose="020F0502020204030204" pitchFamily="34" charset="0"/>
                      </a:endParaRPr>
                    </a:p>
                  </a:txBody>
                  <a:tcPr marL="4119" marR="4119" marT="4119" marB="0" anchor="ctr"/>
                </a:tc>
                <a:tc>
                  <a:txBody>
                    <a:bodyPr/>
                    <a:lstStyle/>
                    <a:p>
                      <a:pPr algn="l" fontAlgn="b"/>
                      <a:r>
                        <a:rPr lang="es-MX" sz="900" u="none" strike="noStrike" dirty="0">
                          <a:effectLst/>
                        </a:rPr>
                        <a:t>Recibir una atención oportuna y de calidad</a:t>
                      </a:r>
                      <a:endParaRPr lang="es-MX" sz="900" b="0" i="0" u="none" strike="noStrike" dirty="0">
                        <a:solidFill>
                          <a:srgbClr val="000000"/>
                        </a:solidFill>
                        <a:effectLst/>
                        <a:latin typeface="Calibri" panose="020F0502020204030204" pitchFamily="34" charset="0"/>
                      </a:endParaRPr>
                    </a:p>
                  </a:txBody>
                  <a:tcPr marL="4119" marR="4119" marT="4119" marB="0" anchor="b"/>
                </a:tc>
                <a:extLst>
                  <a:ext uri="{0D108BD9-81ED-4DB2-BD59-A6C34878D82A}">
                    <a16:rowId xmlns:a16="http://schemas.microsoft.com/office/drawing/2014/main" val="1333707267"/>
                  </a:ext>
                </a:extLst>
              </a:tr>
            </a:tbl>
          </a:graphicData>
        </a:graphic>
      </p:graphicFrame>
    </p:spTree>
    <p:extLst>
      <p:ext uri="{BB962C8B-B14F-4D97-AF65-F5344CB8AC3E}">
        <p14:creationId xmlns:p14="http://schemas.microsoft.com/office/powerpoint/2010/main" val="910325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5" name="Tabla 4">
            <a:extLst>
              <a:ext uri="{FF2B5EF4-FFF2-40B4-BE49-F238E27FC236}">
                <a16:creationId xmlns:a16="http://schemas.microsoft.com/office/drawing/2014/main" id="{45F3289D-8DB0-5365-9344-A8E2D6412290}"/>
              </a:ext>
            </a:extLst>
          </p:cNvPr>
          <p:cNvGraphicFramePr>
            <a:graphicFrameLocks noGrp="1"/>
          </p:cNvGraphicFramePr>
          <p:nvPr>
            <p:extLst>
              <p:ext uri="{D42A27DB-BD31-4B8C-83A1-F6EECF244321}">
                <p14:modId xmlns:p14="http://schemas.microsoft.com/office/powerpoint/2010/main" val="4273469183"/>
              </p:ext>
            </p:extLst>
          </p:nvPr>
        </p:nvGraphicFramePr>
        <p:xfrm>
          <a:off x="2170544" y="1254124"/>
          <a:ext cx="8238837" cy="4989657"/>
        </p:xfrm>
        <a:graphic>
          <a:graphicData uri="http://schemas.openxmlformats.org/drawingml/2006/table">
            <a:tbl>
              <a:tblPr>
                <a:tableStyleId>{5C22544A-7EE6-4342-B048-85BDC9FD1C3A}</a:tableStyleId>
              </a:tblPr>
              <a:tblGrid>
                <a:gridCol w="4317732">
                  <a:extLst>
                    <a:ext uri="{9D8B030D-6E8A-4147-A177-3AD203B41FA5}">
                      <a16:colId xmlns:a16="http://schemas.microsoft.com/office/drawing/2014/main" val="505935535"/>
                    </a:ext>
                  </a:extLst>
                </a:gridCol>
                <a:gridCol w="1707012">
                  <a:extLst>
                    <a:ext uri="{9D8B030D-6E8A-4147-A177-3AD203B41FA5}">
                      <a16:colId xmlns:a16="http://schemas.microsoft.com/office/drawing/2014/main" val="3208569069"/>
                    </a:ext>
                  </a:extLst>
                </a:gridCol>
                <a:gridCol w="2214093">
                  <a:extLst>
                    <a:ext uri="{9D8B030D-6E8A-4147-A177-3AD203B41FA5}">
                      <a16:colId xmlns:a16="http://schemas.microsoft.com/office/drawing/2014/main" val="461182896"/>
                    </a:ext>
                  </a:extLst>
                </a:gridCol>
              </a:tblGrid>
              <a:tr h="316612">
                <a:tc>
                  <a:txBody>
                    <a:bodyPr/>
                    <a:lstStyle/>
                    <a:p>
                      <a:pPr algn="ctr" fontAlgn="ctr"/>
                      <a:r>
                        <a:rPr lang="es-MX" sz="800" u="none" strike="noStrike">
                          <a:effectLst/>
                        </a:rPr>
                        <a:t>LA USUARIA SE QUEJA DE DE LA MALA ATENCION DE PARTE DEL SEÑOR AUGUSTO GARCIA FUNCIONARIO DE EXPERIENCIA DEL USUARIO</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EXPERIENCIA DEL USUARIO</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 trato digno y respetuoso</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1052677781"/>
                  </a:ext>
                </a:extLst>
              </a:tr>
              <a:tr h="314175">
                <a:tc>
                  <a:txBody>
                    <a:bodyPr/>
                    <a:lstStyle/>
                    <a:p>
                      <a:pPr algn="ctr" fontAlgn="ctr"/>
                      <a:r>
                        <a:rPr lang="es-MX" sz="800" u="none" strike="noStrike">
                          <a:effectLst/>
                        </a:rPr>
                        <a:t>EL USUARIO SE QUEJA POR QUE TENIA LA CITA A LAS 5 PM  DE MEDICINA GENERAL Y A LAS 6:02 PM NO LA HABIA ATENDIDO EL MEDICO </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CONSULTA EXTERNA </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una atención oportuna y de calidad</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2639261884"/>
                  </a:ext>
                </a:extLst>
              </a:tr>
              <a:tr h="519227">
                <a:tc>
                  <a:txBody>
                    <a:bodyPr/>
                    <a:lstStyle/>
                    <a:p>
                      <a:pPr algn="ctr" fontAlgn="ctr"/>
                      <a:r>
                        <a:rPr lang="es-MX" sz="800" u="none" strike="noStrike">
                          <a:effectLst/>
                        </a:rPr>
                        <a:t>EL PACIENTE SE QUEJA POR UN PROBLEMA PSICOLOGICO QUE LE QUEDO DE UN PROCEDIMIENTO DE LEVANTAMIENTO DE VEJIGA  Y PIDE LA COLABORACION PARA ENCONTRAR  SOLUCION</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CIRUGIA  GENERAL </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una atención oportuna y de calidad</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3184696564"/>
                  </a:ext>
                </a:extLst>
              </a:tr>
              <a:tr h="314175">
                <a:tc>
                  <a:txBody>
                    <a:bodyPr/>
                    <a:lstStyle/>
                    <a:p>
                      <a:pPr algn="ctr" fontAlgn="ctr"/>
                      <a:r>
                        <a:rPr lang="es-MX" sz="800" u="none" strike="noStrike">
                          <a:effectLst/>
                        </a:rPr>
                        <a:t>EL USUARIO SE QUEJA DE LA DEMORA EN EL MOMENTO DE AUTORIZACION DE LAS FUNCIONARIAS DE FAMISANAR</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AUTORIZACIONES </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una atención oportuna y de calidad</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1142912233"/>
                  </a:ext>
                </a:extLst>
              </a:tr>
              <a:tr h="519227">
                <a:tc>
                  <a:txBody>
                    <a:bodyPr/>
                    <a:lstStyle/>
                    <a:p>
                      <a:pPr algn="ctr" fontAlgn="ctr"/>
                      <a:r>
                        <a:rPr lang="es-MX" sz="800" u="none" strike="noStrike">
                          <a:effectLst/>
                        </a:rPr>
                        <a:t>LA FAMILIAR DEL PACIENTE ADULTO MAYORDE 89 AÑOS SE QUEJA POR QUE EN LE MOMENTO DE REALIZAR LABORATORIS PARA CONFIRMAR DIAGNOSTICO DE DENGUE Y LE INFORMA EL LABORATORIO QUE NO TIENE REACTIVO </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LABORATORIO</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una atención oportuna y de calidad</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2995093491"/>
                  </a:ext>
                </a:extLst>
              </a:tr>
              <a:tr h="519227">
                <a:tc>
                  <a:txBody>
                    <a:bodyPr/>
                    <a:lstStyle/>
                    <a:p>
                      <a:pPr algn="ctr" fontAlgn="ctr"/>
                      <a:r>
                        <a:rPr lang="es-MX" sz="800" u="none" strike="noStrike">
                          <a:effectLst/>
                        </a:rPr>
                        <a:t>LA FAMILIAR DEL PACIENTE SE QUEJA POR QUE EL DIA 21 DE AGOSTO TRAJO AL PACIENTE POR URGENCIAS POR MALESTAR GENERAL LE ORDENAN LABORATORIOS PARA  CONFIRMAR DIAGNOSTICO DE DENGUE PERO LE INFORMAN QUE NO HAY REACTIVO   </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LABORATORIO </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una atención oportuna y de calidad</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2223319968"/>
                  </a:ext>
                </a:extLst>
              </a:tr>
              <a:tr h="314175">
                <a:tc>
                  <a:txBody>
                    <a:bodyPr/>
                    <a:lstStyle/>
                    <a:p>
                      <a:pPr algn="ctr" fontAlgn="ctr"/>
                      <a:r>
                        <a:rPr lang="es-CO" sz="800" u="none" strike="noStrike">
                          <a:effectLst/>
                        </a:rPr>
                        <a:t>LA FAMILIAR DEL PACIENTE SE QUEJA POR FALTA DE REACTIVO PARA LABORATORIO PARA CONFIRMAR DIAGNOSTICO DE DENGUE </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LABORATORIO</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una atención oportuna y de calidad</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285996646"/>
                  </a:ext>
                </a:extLst>
              </a:tr>
              <a:tr h="621754">
                <a:tc>
                  <a:txBody>
                    <a:bodyPr/>
                    <a:lstStyle/>
                    <a:p>
                      <a:pPr algn="ctr" fontAlgn="ctr"/>
                      <a:r>
                        <a:rPr lang="es-MX" sz="800" u="none" strike="noStrike">
                          <a:effectLst/>
                        </a:rPr>
                        <a:t>LA FAMILIAR DE LA PACIENTE SE QUEJA DE LA DEMORA EN LA ATENCION EN EL SERVICIO DE URGENCIAS EN TRIAGE CASI 2 HORAS PARA REVISAR SIGNOS, LA DRA LE ENVIA PARCILA DE ORINA DONDE SE DEMORA OTRA 2 HORAS PARA QUE LA DRA LEA EL RESULTADO</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URGENCIAS </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una atención oportuna y de calidad</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3636132085"/>
                  </a:ext>
                </a:extLst>
              </a:tr>
              <a:tr h="1031858">
                <a:tc>
                  <a:txBody>
                    <a:bodyPr/>
                    <a:lstStyle/>
                    <a:p>
                      <a:pPr algn="ctr" fontAlgn="ctr"/>
                      <a:r>
                        <a:rPr lang="es-MX" sz="800" u="none" strike="noStrike">
                          <a:effectLst/>
                        </a:rPr>
                        <a:t>LA USUARIA SE QUEJA DE LA FALTA DE ATENCION PARA UN PACIENTE QUE SE ENCONTRABA EN SALA DE PROCEDIMIENTOS EN EL SERVICIO DE URGENCIAS, YA QUE EL SEÑOR SE ENCONTRABA EN UNA SILLA DE RUEDAS CON MUCHO DOLOR QUE NO PODIA CAMINAR LA DRA SE ACERCA Y LO LLAMA PARA LA CONSULTA  PERO EL SEÑOR DEL DOLOR NO SE PUDO ACOMPAÑAR A LA DRA AL CONSULTORIO Y ELLA LE CONTESTO "QUE SI NO PUEDE CAMINAR PUES QUEDESE AHI" MAS CALIDAD HUMANA</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URGENCIAS </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a:effectLst/>
                        </a:rPr>
                        <a:t>Recibir una atención oportuna y de calidad</a:t>
                      </a:r>
                      <a:endParaRPr lang="es-MX" sz="800" b="0" i="0" u="none" strike="noStrike">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827586033"/>
                  </a:ext>
                </a:extLst>
              </a:tr>
              <a:tr h="519227">
                <a:tc>
                  <a:txBody>
                    <a:bodyPr/>
                    <a:lstStyle/>
                    <a:p>
                      <a:pPr algn="ctr" fontAlgn="ctr"/>
                      <a:r>
                        <a:rPr lang="es-MX" sz="800" u="none" strike="noStrike">
                          <a:effectLst/>
                        </a:rPr>
                        <a:t>LA MADRE DEL PACIENTE SE QUEJA DE LA MALA ATENCION DE PARTE DEL DR JULIAN SILVA ATENDIO AL PACIENTE DE FORMA GROSERA Y DIAGNOSTICO SIN PASAR EL PACIENTE ALCONSULTORIO A REVALORACION</a:t>
                      </a:r>
                      <a:endParaRPr lang="es-MX" sz="800" b="0" i="0" u="none" strike="noStrike">
                        <a:solidFill>
                          <a:srgbClr val="000000"/>
                        </a:solidFill>
                        <a:effectLst/>
                        <a:latin typeface="Calibri" panose="020F0502020204030204" pitchFamily="34" charset="0"/>
                      </a:endParaRPr>
                    </a:p>
                  </a:txBody>
                  <a:tcPr marL="6863" marR="6863" marT="6863" marB="0" anchor="ctr"/>
                </a:tc>
                <a:tc>
                  <a:txBody>
                    <a:bodyPr/>
                    <a:lstStyle/>
                    <a:p>
                      <a:pPr algn="ctr" fontAlgn="ctr"/>
                      <a:r>
                        <a:rPr lang="es-CO" sz="800" u="none" strike="noStrike">
                          <a:effectLst/>
                        </a:rPr>
                        <a:t>URGENCIAS </a:t>
                      </a:r>
                      <a:endParaRPr lang="es-CO" sz="800" b="0" i="0" u="none" strike="noStrike">
                        <a:solidFill>
                          <a:srgbClr val="000000"/>
                        </a:solidFill>
                        <a:effectLst/>
                        <a:latin typeface="Calibri" panose="020F0502020204030204" pitchFamily="34" charset="0"/>
                      </a:endParaRPr>
                    </a:p>
                  </a:txBody>
                  <a:tcPr marL="6863" marR="6863" marT="6863" marB="0" anchor="ctr"/>
                </a:tc>
                <a:tc>
                  <a:txBody>
                    <a:bodyPr/>
                    <a:lstStyle/>
                    <a:p>
                      <a:pPr algn="l" fontAlgn="b"/>
                      <a:r>
                        <a:rPr lang="es-MX" sz="800" u="none" strike="noStrike" dirty="0">
                          <a:effectLst/>
                        </a:rPr>
                        <a:t>Recibir un trato digno y respetuoso</a:t>
                      </a:r>
                      <a:endParaRPr lang="es-MX" sz="800" b="0" i="0" u="none" strike="noStrike" dirty="0">
                        <a:solidFill>
                          <a:srgbClr val="000000"/>
                        </a:solidFill>
                        <a:effectLst/>
                        <a:latin typeface="Calibri" panose="020F0502020204030204" pitchFamily="34" charset="0"/>
                      </a:endParaRPr>
                    </a:p>
                  </a:txBody>
                  <a:tcPr marL="6863" marR="6863" marT="6863" marB="0" anchor="b"/>
                </a:tc>
                <a:extLst>
                  <a:ext uri="{0D108BD9-81ED-4DB2-BD59-A6C34878D82A}">
                    <a16:rowId xmlns:a16="http://schemas.microsoft.com/office/drawing/2014/main" val="2189762153"/>
                  </a:ext>
                </a:extLst>
              </a:tr>
            </a:tbl>
          </a:graphicData>
        </a:graphic>
      </p:graphicFrame>
    </p:spTree>
    <p:extLst>
      <p:ext uri="{BB962C8B-B14F-4D97-AF65-F5344CB8AC3E}">
        <p14:creationId xmlns:p14="http://schemas.microsoft.com/office/powerpoint/2010/main" val="17382276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5751</TotalTime>
  <Words>1729</Words>
  <Application>Microsoft Office PowerPoint</Application>
  <PresentationFormat>Panorámica</PresentationFormat>
  <Paragraphs>178</Paragraphs>
  <Slides>10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Arial</vt:lpstr>
      <vt:lpstr>Calibri</vt:lpstr>
      <vt:lpstr>Calibri Light</vt:lpstr>
      <vt:lpstr>Tema de Office</vt:lpstr>
      <vt:lpstr>COMITÉ DE ETICA</vt:lpstr>
      <vt:lpstr>ORDEN DEL DÍA</vt:lpstr>
      <vt:lpstr>PQRSF</vt:lpstr>
      <vt:lpstr>PQRSF</vt:lpstr>
      <vt:lpstr>PQRSF</vt:lpstr>
      <vt:lpstr>PQRSF</vt:lpstr>
      <vt:lpstr>PQRSF</vt:lpstr>
      <vt:lpstr>PQRSF</vt:lpstr>
      <vt:lpstr>PQRSF</vt:lpstr>
      <vt:lpstr>PQRSF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EXPERIENCIA DEL USUARIO</dc:title>
  <dc:creator>HOSPITAL REGIONAL DE MONIQUIRA E.S.E</dc:creator>
  <cp:lastModifiedBy>TRABAJO SOCIAL (HRM)</cp:lastModifiedBy>
  <cp:revision>77</cp:revision>
  <dcterms:created xsi:type="dcterms:W3CDTF">2024-03-13T00:21:32Z</dcterms:created>
  <dcterms:modified xsi:type="dcterms:W3CDTF">2024-09-10T13:46:29Z</dcterms:modified>
</cp:coreProperties>
</file>