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84" r:id="rId2"/>
    <p:sldId id="848" r:id="rId3"/>
    <p:sldId id="851" r:id="rId4"/>
    <p:sldId id="850" r:id="rId5"/>
    <p:sldId id="843" r:id="rId6"/>
    <p:sldId id="854" r:id="rId7"/>
    <p:sldId id="856" r:id="rId8"/>
    <p:sldId id="858" r:id="rId9"/>
    <p:sldId id="859" r:id="rId10"/>
    <p:sldId id="380" r:id="rId11"/>
    <p:sldId id="381" r:id="rId12"/>
    <p:sldId id="382" r:id="rId13"/>
    <p:sldId id="383" r:id="rId14"/>
    <p:sldId id="384" r:id="rId15"/>
    <p:sldId id="385" r:id="rId16"/>
    <p:sldId id="387" r:id="rId17"/>
    <p:sldId id="388" r:id="rId18"/>
    <p:sldId id="389" r:id="rId1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9" d="100"/>
          <a:sy n="109" d="100"/>
        </p:scale>
        <p:origin x="6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QRSF%202024%20VERDADERO.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D:\PQRSF%202024%20VERDADERO.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a:t>PQRSF MES DE AGOSTO</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15FA-4A5E-9977-BE4E32495BC1}"/>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15FA-4A5E-9977-BE4E32495BC1}"/>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15FA-4A5E-9977-BE4E32495BC1}"/>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15FA-4A5E-9977-BE4E32495BC1}"/>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8-15FA-4A5E-9977-BE4E32495BC1}"/>
              </c:ext>
            </c:extLst>
          </c:dPt>
          <c:dLbls>
            <c:dLbl>
              <c:idx val="3"/>
              <c:delete val="1"/>
              <c:extLst>
                <c:ext xmlns:c15="http://schemas.microsoft.com/office/drawing/2012/chart" uri="{CE6537A1-D6FC-4f65-9D91-7224C49458BB}"/>
                <c:ext xmlns:c16="http://schemas.microsoft.com/office/drawing/2014/chart" uri="{C3380CC4-5D6E-409C-BE32-E72D297353CC}">
                  <c16:uniqueId val="{00000007-15FA-4A5E-9977-BE4E32495BC1}"/>
                </c:ext>
              </c:extLst>
            </c:dLbl>
            <c:dLbl>
              <c:idx val="4"/>
              <c:delete val="1"/>
              <c:extLst>
                <c:ext xmlns:c15="http://schemas.microsoft.com/office/drawing/2012/chart" uri="{CE6537A1-D6FC-4f65-9D91-7224C49458BB}"/>
                <c:ext xmlns:c16="http://schemas.microsoft.com/office/drawing/2014/chart" uri="{C3380CC4-5D6E-409C-BE32-E72D297353CC}">
                  <c16:uniqueId val="{00000008-15FA-4A5E-9977-BE4E32495BC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s-C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reportes!$B$6:$B$10</c:f>
              <c:strCache>
                <c:ptCount val="5"/>
                <c:pt idx="0">
                  <c:v>QUEJA</c:v>
                </c:pt>
                <c:pt idx="1">
                  <c:v>FELICITACION</c:v>
                </c:pt>
                <c:pt idx="2">
                  <c:v>SOLICITUD</c:v>
                </c:pt>
                <c:pt idx="3">
                  <c:v>DENUNCIA</c:v>
                </c:pt>
                <c:pt idx="4">
                  <c:v>SUGERENCIA</c:v>
                </c:pt>
              </c:strCache>
            </c:strRef>
          </c:cat>
          <c:val>
            <c:numRef>
              <c:f>reportes!$C$6:$C$10</c:f>
              <c:numCache>
                <c:formatCode>General</c:formatCode>
                <c:ptCount val="5"/>
                <c:pt idx="0">
                  <c:v>7</c:v>
                </c:pt>
                <c:pt idx="1">
                  <c:v>2</c:v>
                </c:pt>
                <c:pt idx="2">
                  <c:v>1</c:v>
                </c:pt>
                <c:pt idx="3">
                  <c:v>0</c:v>
                </c:pt>
                <c:pt idx="4">
                  <c:v>0</c:v>
                </c:pt>
              </c:numCache>
            </c:numRef>
          </c:val>
          <c:extLst>
            <c:ext xmlns:c16="http://schemas.microsoft.com/office/drawing/2014/chart" uri="{C3380CC4-5D6E-409C-BE32-E72D297353CC}">
              <c16:uniqueId val="{00000009-15FA-4A5E-9977-BE4E32495BC1}"/>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reportes!$B$3</c:f>
              <c:strCache>
                <c:ptCount val="1"/>
                <c:pt idx="0">
                  <c:v>Queja </c:v>
                </c:pt>
              </c:strCache>
            </c:strRef>
          </c:tx>
          <c:spPr>
            <a:ln w="28575" cap="rnd">
              <a:solidFill>
                <a:schemeClr val="accent1"/>
              </a:solidFill>
              <a:round/>
            </a:ln>
            <a:effectLst/>
          </c:spPr>
          <c:marker>
            <c:symbol val="none"/>
          </c:marker>
          <c:cat>
            <c:strRef>
              <c:f>reportes!$C$2:$N$2</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reportes!$C$3:$N$3</c:f>
              <c:numCache>
                <c:formatCode>General</c:formatCode>
                <c:ptCount val="12"/>
                <c:pt idx="0">
                  <c:v>16</c:v>
                </c:pt>
                <c:pt idx="1">
                  <c:v>20</c:v>
                </c:pt>
                <c:pt idx="2">
                  <c:v>14</c:v>
                </c:pt>
                <c:pt idx="3">
                  <c:v>38</c:v>
                </c:pt>
                <c:pt idx="4">
                  <c:v>28</c:v>
                </c:pt>
                <c:pt idx="5">
                  <c:v>19</c:v>
                </c:pt>
                <c:pt idx="6">
                  <c:v>27</c:v>
                </c:pt>
                <c:pt idx="7">
                  <c:v>47</c:v>
                </c:pt>
                <c:pt idx="8">
                  <c:v>15</c:v>
                </c:pt>
                <c:pt idx="9">
                  <c:v>19</c:v>
                </c:pt>
                <c:pt idx="10">
                  <c:v>16</c:v>
                </c:pt>
                <c:pt idx="11">
                  <c:v>7</c:v>
                </c:pt>
              </c:numCache>
            </c:numRef>
          </c:val>
          <c:smooth val="0"/>
          <c:extLst>
            <c:ext xmlns:c16="http://schemas.microsoft.com/office/drawing/2014/chart" uri="{C3380CC4-5D6E-409C-BE32-E72D297353CC}">
              <c16:uniqueId val="{00000000-3204-40CE-BC91-ED75A3DB6836}"/>
            </c:ext>
          </c:extLst>
        </c:ser>
        <c:dLbls>
          <c:showLegendKey val="0"/>
          <c:showVal val="0"/>
          <c:showCatName val="0"/>
          <c:showSerName val="0"/>
          <c:showPercent val="0"/>
          <c:showBubbleSize val="0"/>
        </c:dLbls>
        <c:smooth val="0"/>
        <c:axId val="1826231936"/>
        <c:axId val="1826234816"/>
      </c:lineChart>
      <c:catAx>
        <c:axId val="182623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826234816"/>
        <c:crosses val="autoZero"/>
        <c:auto val="1"/>
        <c:lblAlgn val="ctr"/>
        <c:lblOffset val="100"/>
        <c:noMultiLvlLbl val="0"/>
      </c:catAx>
      <c:valAx>
        <c:axId val="182623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8262319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dirty="0"/>
              <a:t>	QUEJAS</a:t>
            </a:r>
            <a:r>
              <a:rPr lang="es-CO" baseline="0" dirty="0"/>
              <a:t> POR SERVICIO</a:t>
            </a:r>
            <a:endParaRPr lang="es-CO"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spPr>
            <a:solidFill>
              <a:schemeClr val="accent1"/>
            </a:solidFill>
            <a:ln>
              <a:noFill/>
            </a:ln>
            <a:effectLst/>
          </c:spPr>
          <c:invertIfNegative val="0"/>
          <c:cat>
            <c:strRef>
              <c:f>reportes!$B$60:$B$65</c:f>
              <c:strCache>
                <c:ptCount val="5"/>
                <c:pt idx="0">
                  <c:v>CONSULTA EXTERNA</c:v>
                </c:pt>
                <c:pt idx="1">
                  <c:v>GASTROENTEROLOGIA</c:v>
                </c:pt>
                <c:pt idx="2">
                  <c:v>HOSPITALIZACION</c:v>
                </c:pt>
                <c:pt idx="3">
                  <c:v>PATOLOGIAS</c:v>
                </c:pt>
                <c:pt idx="4">
                  <c:v>URGENCIAS</c:v>
                </c:pt>
              </c:strCache>
            </c:strRef>
          </c:cat>
          <c:val>
            <c:numRef>
              <c:f>reportes!$C$60:$C$65</c:f>
              <c:numCache>
                <c:formatCode>General</c:formatCode>
                <c:ptCount val="5"/>
                <c:pt idx="0">
                  <c:v>1</c:v>
                </c:pt>
                <c:pt idx="1">
                  <c:v>1</c:v>
                </c:pt>
                <c:pt idx="2">
                  <c:v>1</c:v>
                </c:pt>
                <c:pt idx="3">
                  <c:v>1</c:v>
                </c:pt>
                <c:pt idx="4">
                  <c:v>3</c:v>
                </c:pt>
              </c:numCache>
            </c:numRef>
          </c:val>
          <c:extLst>
            <c:ext xmlns:c16="http://schemas.microsoft.com/office/drawing/2014/chart" uri="{C3380CC4-5D6E-409C-BE32-E72D297353CC}">
              <c16:uniqueId val="{00000000-D1B8-4E20-8577-F1C78D3E9C36}"/>
            </c:ext>
          </c:extLst>
        </c:ser>
        <c:dLbls>
          <c:showLegendKey val="0"/>
          <c:showVal val="0"/>
          <c:showCatName val="0"/>
          <c:showSerName val="0"/>
          <c:showPercent val="0"/>
          <c:showBubbleSize val="0"/>
        </c:dLbls>
        <c:gapWidth val="182"/>
        <c:axId val="557789280"/>
        <c:axId val="557791200"/>
      </c:barChart>
      <c:catAx>
        <c:axId val="557789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57791200"/>
        <c:crosses val="autoZero"/>
        <c:auto val="1"/>
        <c:lblAlgn val="ctr"/>
        <c:lblOffset val="100"/>
        <c:noMultiLvlLbl val="0"/>
      </c:catAx>
      <c:valAx>
        <c:axId val="557791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57789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dirty="0"/>
              <a:t>QUEJAS</a:t>
            </a:r>
            <a:r>
              <a:rPr lang="es-CO" baseline="0" dirty="0"/>
              <a:t> POR EPS</a:t>
            </a:r>
            <a:endParaRPr lang="es-CO"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spPr>
            <a:solidFill>
              <a:schemeClr val="accent1"/>
            </a:solidFill>
            <a:ln>
              <a:noFill/>
            </a:ln>
            <a:effectLst/>
          </c:spPr>
          <c:invertIfNegative val="0"/>
          <c:cat>
            <c:strRef>
              <c:f>'por eps'!$E$39:$E$43</c:f>
              <c:strCache>
                <c:ptCount val="5"/>
                <c:pt idx="0">
                  <c:v>NUEVA EPS</c:v>
                </c:pt>
                <c:pt idx="1">
                  <c:v>COMPENSAR</c:v>
                </c:pt>
                <c:pt idx="2">
                  <c:v>COOSALUD</c:v>
                </c:pt>
                <c:pt idx="3">
                  <c:v>FAMISANAR</c:v>
                </c:pt>
                <c:pt idx="4">
                  <c:v>PARTICULAR</c:v>
                </c:pt>
              </c:strCache>
            </c:strRef>
          </c:cat>
          <c:val>
            <c:numRef>
              <c:f>'por eps'!$F$39:$F$43</c:f>
              <c:numCache>
                <c:formatCode>General</c:formatCode>
                <c:ptCount val="5"/>
                <c:pt idx="0">
                  <c:v>3</c:v>
                </c:pt>
                <c:pt idx="1">
                  <c:v>1</c:v>
                </c:pt>
                <c:pt idx="2">
                  <c:v>1</c:v>
                </c:pt>
                <c:pt idx="3">
                  <c:v>1</c:v>
                </c:pt>
                <c:pt idx="4">
                  <c:v>1</c:v>
                </c:pt>
              </c:numCache>
            </c:numRef>
          </c:val>
          <c:extLst>
            <c:ext xmlns:c16="http://schemas.microsoft.com/office/drawing/2014/chart" uri="{C3380CC4-5D6E-409C-BE32-E72D297353CC}">
              <c16:uniqueId val="{00000000-B405-4998-A0A6-483B99ED0A25}"/>
            </c:ext>
          </c:extLst>
        </c:ser>
        <c:dLbls>
          <c:showLegendKey val="0"/>
          <c:showVal val="0"/>
          <c:showCatName val="0"/>
          <c:showSerName val="0"/>
          <c:showPercent val="0"/>
          <c:showBubbleSize val="0"/>
        </c:dLbls>
        <c:gapWidth val="182"/>
        <c:axId val="557784960"/>
        <c:axId val="557786400"/>
      </c:barChart>
      <c:catAx>
        <c:axId val="557784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57786400"/>
        <c:crosses val="autoZero"/>
        <c:auto val="1"/>
        <c:lblAlgn val="ctr"/>
        <c:lblOffset val="100"/>
        <c:noMultiLvlLbl val="0"/>
      </c:catAx>
      <c:valAx>
        <c:axId val="557786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57784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a:t>TIPIFICACION</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C7C-48C0-8B1B-3DC27BF0264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C7C-48C0-8B1B-3DC27BF0264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C7C-48C0-8B1B-3DC27BF0264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s-C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reportes!$B$49:$B$53</c:f>
              <c:strCache>
                <c:ptCount val="3"/>
                <c:pt idx="0">
                  <c:v>TRATO</c:v>
                </c:pt>
                <c:pt idx="1">
                  <c:v>CALIDAD</c:v>
                </c:pt>
                <c:pt idx="2">
                  <c:v>TIEMPO DE ESPERA</c:v>
                </c:pt>
              </c:strCache>
            </c:strRef>
          </c:cat>
          <c:val>
            <c:numRef>
              <c:f>reportes!$C$49:$C$53</c:f>
              <c:numCache>
                <c:formatCode>General</c:formatCode>
                <c:ptCount val="3"/>
                <c:pt idx="0">
                  <c:v>3</c:v>
                </c:pt>
                <c:pt idx="1">
                  <c:v>2</c:v>
                </c:pt>
                <c:pt idx="2">
                  <c:v>2</c:v>
                </c:pt>
              </c:numCache>
            </c:numRef>
          </c:val>
          <c:extLst>
            <c:ext xmlns:c16="http://schemas.microsoft.com/office/drawing/2014/chart" uri="{C3380CC4-5D6E-409C-BE32-E72D297353CC}">
              <c16:uniqueId val="{00000006-5C7C-48C0-8B1B-3DC27BF0264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0" u="none" strike="noStrike" baseline="0">
                <a:solidFill>
                  <a:srgbClr val="333333"/>
                </a:solidFill>
                <a:latin typeface="Calibri"/>
                <a:ea typeface="Calibri"/>
                <a:cs typeface="Calibri"/>
              </a:defRPr>
            </a:pPr>
            <a:r>
              <a:rPr lang="es-CO"/>
              <a:t>QUEJAS POR CANAL</a:t>
            </a:r>
          </a:p>
        </c:rich>
      </c:tx>
      <c:layout>
        <c:manualLayout>
          <c:xMode val="edge"/>
          <c:yMode val="edge"/>
          <c:x val="0.3624582239720035"/>
          <c:y val="3.9801021493934878E-2"/>
        </c:manualLayout>
      </c:layout>
      <c:overlay val="0"/>
      <c:spPr>
        <a:noFill/>
        <a:ln w="25400">
          <a:noFill/>
        </a:ln>
      </c:spPr>
    </c:title>
    <c:autoTitleDeleted val="0"/>
    <c:view3D>
      <c:rotX val="15"/>
      <c:rotY val="20"/>
      <c:depthPercent val="100"/>
      <c:rAngAx val="1"/>
    </c:view3D>
    <c:floor>
      <c:thickness val="0"/>
      <c:spPr>
        <a:noFill/>
        <a:ln w="9525">
          <a:noFill/>
        </a:ln>
      </c:spPr>
    </c:floor>
    <c:sideWall>
      <c:thickness val="0"/>
      <c:spPr>
        <a:noFill/>
        <a:ln w="25400">
          <a:noFill/>
        </a:ln>
      </c:spPr>
    </c:sideWall>
    <c:backWall>
      <c:thickness val="0"/>
      <c:spPr>
        <a:noFill/>
        <a:ln w="25400">
          <a:noFill/>
        </a:ln>
      </c:spPr>
    </c:backWall>
    <c:plotArea>
      <c:layout/>
      <c:bar3DChart>
        <c:barDir val="bar"/>
        <c:grouping val="clustered"/>
        <c:varyColors val="0"/>
        <c:ser>
          <c:idx val="0"/>
          <c:order val="0"/>
          <c:spPr>
            <a:solidFill>
              <a:srgbClr val="4F81BD"/>
            </a:solidFill>
            <a:ln w="25400">
              <a:noFill/>
            </a:ln>
          </c:spPr>
          <c:invertIfNegative val="0"/>
          <c:dPt>
            <c:idx val="1"/>
            <c:invertIfNegative val="0"/>
            <c:bubble3D val="0"/>
            <c:spPr>
              <a:solidFill>
                <a:srgbClr val="9BBB59"/>
              </a:solidFill>
              <a:ln w="25400">
                <a:noFill/>
              </a:ln>
            </c:spPr>
            <c:extLst>
              <c:ext xmlns:c16="http://schemas.microsoft.com/office/drawing/2014/chart" uri="{C3380CC4-5D6E-409C-BE32-E72D297353CC}">
                <c16:uniqueId val="{00000001-39F9-46F8-8D26-49AD82834685}"/>
              </c:ext>
            </c:extLst>
          </c:dPt>
          <c:cat>
            <c:strRef>
              <c:f>reportes!$K$34:$K$36</c:f>
              <c:strCache>
                <c:ptCount val="3"/>
                <c:pt idx="0">
                  <c:v>BUZONES</c:v>
                </c:pt>
                <c:pt idx="1">
                  <c:v>CORREO</c:v>
                </c:pt>
                <c:pt idx="2">
                  <c:v>VENTANILLA</c:v>
                </c:pt>
              </c:strCache>
            </c:strRef>
          </c:cat>
          <c:val>
            <c:numRef>
              <c:f>reportes!$L$34:$L$36</c:f>
              <c:numCache>
                <c:formatCode>General</c:formatCode>
                <c:ptCount val="3"/>
                <c:pt idx="0">
                  <c:v>3</c:v>
                </c:pt>
                <c:pt idx="1">
                  <c:v>2</c:v>
                </c:pt>
                <c:pt idx="2">
                  <c:v>2</c:v>
                </c:pt>
              </c:numCache>
            </c:numRef>
          </c:val>
          <c:extLst>
            <c:ext xmlns:c16="http://schemas.microsoft.com/office/drawing/2014/chart" uri="{C3380CC4-5D6E-409C-BE32-E72D297353CC}">
              <c16:uniqueId val="{00000002-39F9-46F8-8D26-49AD82834685}"/>
            </c:ext>
          </c:extLst>
        </c:ser>
        <c:dLbls>
          <c:showLegendKey val="0"/>
          <c:showVal val="0"/>
          <c:showCatName val="0"/>
          <c:showSerName val="0"/>
          <c:showPercent val="0"/>
          <c:showBubbleSize val="0"/>
        </c:dLbls>
        <c:gapWidth val="150"/>
        <c:shape val="box"/>
        <c:axId val="2029635856"/>
        <c:axId val="1"/>
        <c:axId val="0"/>
      </c:bar3DChart>
      <c:catAx>
        <c:axId val="2029635856"/>
        <c:scaling>
          <c:orientation val="minMax"/>
        </c:scaling>
        <c:delete val="0"/>
        <c:axPos val="l"/>
        <c:numFmt formatCode="General"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s-CO"/>
          </a:p>
        </c:txPr>
        <c:crossAx val="1"/>
        <c:crosses val="autoZero"/>
        <c:auto val="1"/>
        <c:lblAlgn val="ctr"/>
        <c:lblOffset val="100"/>
        <c:noMultiLvlLbl val="0"/>
      </c:catAx>
      <c:valAx>
        <c:axId val="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s-CO"/>
          </a:p>
        </c:txPr>
        <c:crossAx val="20296358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a:lstStyle/>
          <a:p>
            <a:pPr rtl="0">
              <a:defRPr sz="900" b="0" i="0" u="none" strike="noStrike" baseline="0">
                <a:solidFill>
                  <a:srgbClr val="333333"/>
                </a:solidFill>
                <a:latin typeface="Calibri"/>
                <a:ea typeface="Calibri"/>
                <a:cs typeface="Calibri"/>
              </a:defRPr>
            </a:pPr>
            <a:endParaRPr lang="es-CO"/>
          </a:p>
        </c:txPr>
      </c:dTable>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s-CO"/>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8C3604-E1BC-0D6B-A25B-5E36968CD3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293558D6-EC59-AE96-3C71-D5521B644D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957E7303-52F0-C31E-28EB-F8EB9F946BF5}"/>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5" name="Marcador de pie de página 4">
            <a:extLst>
              <a:ext uri="{FF2B5EF4-FFF2-40B4-BE49-F238E27FC236}">
                <a16:creationId xmlns:a16="http://schemas.microsoft.com/office/drawing/2014/main" id="{F41B8083-7848-9239-285D-7B12920874B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DC7BF5F-C835-7D96-A4BF-55EB6EB93600}"/>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2526728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F1929-2EC3-9FED-16C9-232B7CFBCC3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74558B1-3C5E-CFE1-1358-3E5675AE3D3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1126E7D-5D3F-465E-0614-D125B45530F9}"/>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5" name="Marcador de pie de página 4">
            <a:extLst>
              <a:ext uri="{FF2B5EF4-FFF2-40B4-BE49-F238E27FC236}">
                <a16:creationId xmlns:a16="http://schemas.microsoft.com/office/drawing/2014/main" id="{987D1207-4B8E-E1B9-83DF-E8AFD4E3BF9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811C2EF-F07D-AAB7-40EB-D85B9C1B53B6}"/>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440195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410A52-3E02-C94D-DE65-37263E31367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5E78CFA-254E-AB14-CFBE-CCC16443E7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4E19B66-32B9-CA64-62D7-A4901048FD9A}"/>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5" name="Marcador de pie de página 4">
            <a:extLst>
              <a:ext uri="{FF2B5EF4-FFF2-40B4-BE49-F238E27FC236}">
                <a16:creationId xmlns:a16="http://schemas.microsoft.com/office/drawing/2014/main" id="{38B1D3F0-BB50-D5D1-0842-E504F766D02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AD1D620-957C-0BCE-0181-577EB78BCF4A}"/>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390154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B13D5A-5C5C-A675-E863-0C5A481EE5D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C4E9611-071A-84BB-0E29-245D30FFE4E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F3F012C-BBC4-448A-3D7D-6F618B6153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FA6404E-FC18-6B0C-30FB-C52D9E5ABF3B}"/>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6" name="Marcador de pie de página 5">
            <a:extLst>
              <a:ext uri="{FF2B5EF4-FFF2-40B4-BE49-F238E27FC236}">
                <a16:creationId xmlns:a16="http://schemas.microsoft.com/office/drawing/2014/main" id="{D4E34698-F78B-83E2-7475-8622B39635B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75B570A-EF30-2D1D-BF4E-2316F200FA1F}"/>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82009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8439AB-AE5E-48CC-C08C-94816B09A72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763D9A0-C0C1-F4D0-7A8E-183DFFE7F7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276D389-D2ED-81DF-0D9E-FC1CB88F70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AF750B91-4A06-5B8D-F3D8-3AE62E9B6D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CAA6863-1ED0-3EE7-EB3A-63AE916301F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ED69376-2B77-8F56-90D7-20EBE17B4DBA}"/>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8" name="Marcador de pie de página 7">
            <a:extLst>
              <a:ext uri="{FF2B5EF4-FFF2-40B4-BE49-F238E27FC236}">
                <a16:creationId xmlns:a16="http://schemas.microsoft.com/office/drawing/2014/main" id="{1A6A9DBF-D400-CE53-3779-0117D0D8770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ACE6130-BE0A-C4E6-E5FF-0CC55DF01621}"/>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645624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4DFD37-192D-0764-ED63-F25B6BF2F74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EED4E4DC-C3AC-5C5E-2718-85376B95A1B6}"/>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4" name="Marcador de pie de página 3">
            <a:extLst>
              <a:ext uri="{FF2B5EF4-FFF2-40B4-BE49-F238E27FC236}">
                <a16:creationId xmlns:a16="http://schemas.microsoft.com/office/drawing/2014/main" id="{5DCBFFC2-A691-29C5-658B-85530784CDD2}"/>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854BCCC-5E13-B31D-AF27-91B8636CC6F3}"/>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3382351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18E5F14-E444-C82B-4C26-6271D401C5F2}"/>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3" name="Marcador de pie de página 2">
            <a:extLst>
              <a:ext uri="{FF2B5EF4-FFF2-40B4-BE49-F238E27FC236}">
                <a16:creationId xmlns:a16="http://schemas.microsoft.com/office/drawing/2014/main" id="{90936CB3-C6BD-D088-4117-2055AAA5743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19611B24-25B1-6141-E8B8-FCCD9CB25BD7}"/>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101146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A5D4BE-FD5C-D717-2253-47847DD6F24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446D9B0-FBFE-FB67-E805-C9D098FB1B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F58A192-A26F-7351-B8FF-D6B14EC79A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7AECBBF-8BE1-7FBB-7669-F8D8D6563037}"/>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6" name="Marcador de pie de página 5">
            <a:extLst>
              <a:ext uri="{FF2B5EF4-FFF2-40B4-BE49-F238E27FC236}">
                <a16:creationId xmlns:a16="http://schemas.microsoft.com/office/drawing/2014/main" id="{0C2B98ED-2DF6-BDEB-50F1-6C99A79069E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920E386-8126-E1A9-DF86-65238482E8DE}"/>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94218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D12DBD-6DF6-CBA1-BD5D-4B89204743B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94674CB1-9C28-7ED4-D8CC-4C442A8D5E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6706CFA-2C3B-D6FA-AFE4-CE156EE16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9D89CE-0419-FE8C-85ED-4BD46A0C9981}"/>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6" name="Marcador de pie de página 5">
            <a:extLst>
              <a:ext uri="{FF2B5EF4-FFF2-40B4-BE49-F238E27FC236}">
                <a16:creationId xmlns:a16="http://schemas.microsoft.com/office/drawing/2014/main" id="{F439974B-4106-7BAB-117A-D018C48830A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8470387-E794-352B-ABB4-EB27E5BEA87C}"/>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2701846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DD5CDB-2C70-A6FA-C9C1-E4DFD8448AB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D6D3A85-681D-0FC9-7640-F55AD9B3074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40AA113-4AC9-C92D-B00C-C75F59C287F6}"/>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5" name="Marcador de pie de página 4">
            <a:extLst>
              <a:ext uri="{FF2B5EF4-FFF2-40B4-BE49-F238E27FC236}">
                <a16:creationId xmlns:a16="http://schemas.microsoft.com/office/drawing/2014/main" id="{EAC9C657-31C9-F4F5-82C7-A825B69B855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212F8F2-6AB1-7EA4-A0EF-9A3E575293BE}"/>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24522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0E8CF0E-77C7-0074-E74E-A439E8BF419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61692650-26F8-4E86-E316-15351D2D0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3418FDC-19C6-EEE5-AF60-B1275DF154DA}"/>
              </a:ext>
            </a:extLst>
          </p:cNvPr>
          <p:cNvSpPr>
            <a:spLocks noGrp="1"/>
          </p:cNvSpPr>
          <p:nvPr>
            <p:ph type="dt" sz="half" idx="10"/>
          </p:nvPr>
        </p:nvSpPr>
        <p:spPr/>
        <p:txBody>
          <a:bodyPr/>
          <a:lstStyle/>
          <a:p>
            <a:fld id="{BB586371-15D6-477C-86E5-4067B78DFF74}" type="datetimeFigureOut">
              <a:rPr lang="es-CO" smtClean="0"/>
              <a:t>26/06/2025</a:t>
            </a:fld>
            <a:endParaRPr lang="es-CO"/>
          </a:p>
        </p:txBody>
      </p:sp>
      <p:sp>
        <p:nvSpPr>
          <p:cNvPr id="5" name="Marcador de pie de página 4">
            <a:extLst>
              <a:ext uri="{FF2B5EF4-FFF2-40B4-BE49-F238E27FC236}">
                <a16:creationId xmlns:a16="http://schemas.microsoft.com/office/drawing/2014/main" id="{FD625556-8DC4-D5E2-6F2D-FEE43393DD1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0DBB6E0-E857-743A-71C9-558774C32E9E}"/>
              </a:ext>
            </a:extLst>
          </p:cNvPr>
          <p:cNvSpPr>
            <a:spLocks noGrp="1"/>
          </p:cNvSpPr>
          <p:nvPr>
            <p:ph type="sldNum" sz="quarter" idx="12"/>
          </p:nvPr>
        </p:nvSpPr>
        <p:spPr/>
        <p:txBody>
          <a:bodyPr/>
          <a:lstStyle/>
          <a:p>
            <a:fld id="{0EA31037-6BBA-49D7-A325-195BAFBB995B}" type="slidenum">
              <a:rPr lang="es-CO" smtClean="0"/>
              <a:t>‹Nº›</a:t>
            </a:fld>
            <a:endParaRPr lang="es-CO"/>
          </a:p>
        </p:txBody>
      </p:sp>
    </p:spTree>
    <p:extLst>
      <p:ext uri="{BB962C8B-B14F-4D97-AF65-F5344CB8AC3E}">
        <p14:creationId xmlns:p14="http://schemas.microsoft.com/office/powerpoint/2010/main" val="1346683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onik Andrea">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DAAFB260-35F5-474E-B7AE-7B69EF56054B}"/>
              </a:ext>
            </a:extLst>
          </p:cNvPr>
          <p:cNvPicPr>
            <a:picLocks noChangeAspect="1"/>
          </p:cNvPicPr>
          <p:nvPr userDrawn="1"/>
        </p:nvPicPr>
        <p:blipFill>
          <a:blip r:embed="rId2"/>
          <a:stretch>
            <a:fillRect/>
          </a:stretch>
        </p:blipFill>
        <p:spPr>
          <a:xfrm>
            <a:off x="11674135" y="6340135"/>
            <a:ext cx="517863" cy="517863"/>
          </a:xfrm>
          <a:prstGeom prst="rect">
            <a:avLst/>
          </a:prstGeom>
        </p:spPr>
      </p:pic>
      <p:cxnSp>
        <p:nvCxnSpPr>
          <p:cNvPr id="6" name="Straight Connector 6">
            <a:extLst>
              <a:ext uri="{FF2B5EF4-FFF2-40B4-BE49-F238E27FC236}">
                <a16:creationId xmlns:a16="http://schemas.microsoft.com/office/drawing/2014/main" id="{1A9ECDE2-3F6B-4ABE-BD59-E78B6B707722}"/>
              </a:ext>
            </a:extLst>
          </p:cNvPr>
          <p:cNvCxnSpPr/>
          <p:nvPr userDrawn="1"/>
        </p:nvCxnSpPr>
        <p:spPr>
          <a:xfrm flipH="1">
            <a:off x="0" y="6632910"/>
            <a:ext cx="11674135" cy="0"/>
          </a:xfrm>
          <a:prstGeom prst="line">
            <a:avLst/>
          </a:prstGeom>
          <a:ln/>
        </p:spPr>
        <p:style>
          <a:lnRef idx="3">
            <a:schemeClr val="accent6"/>
          </a:lnRef>
          <a:fillRef idx="0">
            <a:schemeClr val="accent6"/>
          </a:fillRef>
          <a:effectRef idx="2">
            <a:schemeClr val="accent6"/>
          </a:effectRef>
          <a:fontRef idx="minor">
            <a:schemeClr val="tx1"/>
          </a:fontRef>
        </p:style>
      </p:cxnSp>
      <p:sp>
        <p:nvSpPr>
          <p:cNvPr id="7" name="TextBox 2">
            <a:extLst>
              <a:ext uri="{FF2B5EF4-FFF2-40B4-BE49-F238E27FC236}">
                <a16:creationId xmlns:a16="http://schemas.microsoft.com/office/drawing/2014/main" id="{164C3CE8-5948-44A8-A29A-C916B55569E5}"/>
              </a:ext>
            </a:extLst>
          </p:cNvPr>
          <p:cNvSpPr txBox="1"/>
          <p:nvPr userDrawn="1"/>
        </p:nvSpPr>
        <p:spPr>
          <a:xfrm>
            <a:off x="-2" y="98532"/>
            <a:ext cx="12192000" cy="369332"/>
          </a:xfrm>
          <a:prstGeom prst="rect">
            <a:avLst/>
          </a:prstGeom>
          <a:gradFill flip="none" rotWithShape="1">
            <a:gsLst>
              <a:gs pos="14000">
                <a:schemeClr val="accent2">
                  <a:lumMod val="75000"/>
                </a:schemeClr>
              </a:gs>
              <a:gs pos="42000">
                <a:schemeClr val="accent2">
                  <a:lumMod val="60000"/>
                  <a:lumOff val="40000"/>
                </a:schemeClr>
              </a:gs>
              <a:gs pos="69000">
                <a:srgbClr val="F6CAB1"/>
              </a:gs>
              <a:gs pos="96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lstStyle>
          <a:p>
            <a:endParaRPr lang="en-US" sz="3200" b="1" dirty="0">
              <a:solidFill>
                <a:schemeClr val="tx1"/>
              </a:solidFill>
            </a:endParaRPr>
          </a:p>
        </p:txBody>
      </p:sp>
      <p:cxnSp>
        <p:nvCxnSpPr>
          <p:cNvPr id="8" name="Straight Connector 5">
            <a:extLst>
              <a:ext uri="{FF2B5EF4-FFF2-40B4-BE49-F238E27FC236}">
                <a16:creationId xmlns:a16="http://schemas.microsoft.com/office/drawing/2014/main" id="{85C48B78-70A9-478F-A59B-D0DA939902CD}"/>
              </a:ext>
            </a:extLst>
          </p:cNvPr>
          <p:cNvCxnSpPr/>
          <p:nvPr userDrawn="1"/>
        </p:nvCxnSpPr>
        <p:spPr>
          <a:xfrm flipH="1">
            <a:off x="1" y="6407947"/>
            <a:ext cx="11674134" cy="0"/>
          </a:xfrm>
          <a:prstGeom prst="line">
            <a:avLst/>
          </a:prstGeom>
          <a:ln/>
        </p:spPr>
        <p:style>
          <a:lnRef idx="3">
            <a:schemeClr val="accent6"/>
          </a:lnRef>
          <a:fillRef idx="0">
            <a:schemeClr val="accent6"/>
          </a:fillRef>
          <a:effectRef idx="2">
            <a:schemeClr val="accent6"/>
          </a:effectRef>
          <a:fontRef idx="minor">
            <a:schemeClr val="tx1"/>
          </a:fontRef>
        </p:style>
      </p:cxnSp>
      <p:sp>
        <p:nvSpPr>
          <p:cNvPr id="10" name="Subtitle 2">
            <a:extLst>
              <a:ext uri="{FF2B5EF4-FFF2-40B4-BE49-F238E27FC236}">
                <a16:creationId xmlns:a16="http://schemas.microsoft.com/office/drawing/2014/main" id="{0F48C09A-B94C-435D-8CD9-09893235DF7A}"/>
              </a:ext>
            </a:extLst>
          </p:cNvPr>
          <p:cNvSpPr>
            <a:spLocks noGrp="1"/>
          </p:cNvSpPr>
          <p:nvPr>
            <p:ph type="subTitle" idx="1" hasCustomPrompt="1"/>
          </p:nvPr>
        </p:nvSpPr>
        <p:spPr>
          <a:xfrm>
            <a:off x="381000" y="98532"/>
            <a:ext cx="11391900" cy="3693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Título</a:t>
            </a:r>
            <a:endParaRPr lang="en-US" dirty="0"/>
          </a:p>
        </p:txBody>
      </p:sp>
    </p:spTree>
    <p:extLst>
      <p:ext uri="{BB962C8B-B14F-4D97-AF65-F5344CB8AC3E}">
        <p14:creationId xmlns:p14="http://schemas.microsoft.com/office/powerpoint/2010/main" val="1479490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502FEC5-714A-3F91-43BB-53A76C9E4C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1F67CF3-9039-0803-9E0D-7E0314022A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DF2C452-6378-9286-915E-71800C6E80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86371-15D6-477C-86E5-4067B78DFF74}" type="datetimeFigureOut">
              <a:rPr lang="es-CO" smtClean="0"/>
              <a:t>26/06/2025</a:t>
            </a:fld>
            <a:endParaRPr lang="es-CO"/>
          </a:p>
        </p:txBody>
      </p:sp>
      <p:sp>
        <p:nvSpPr>
          <p:cNvPr id="5" name="Marcador de pie de página 4">
            <a:extLst>
              <a:ext uri="{FF2B5EF4-FFF2-40B4-BE49-F238E27FC236}">
                <a16:creationId xmlns:a16="http://schemas.microsoft.com/office/drawing/2014/main" id="{57186429-EACD-FCA1-BA36-78CFB9462A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42E303A6-068C-8DC3-AD19-F599E7264B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A31037-6BBA-49D7-A325-195BAFBB995B}" type="slidenum">
              <a:rPr lang="es-CO" smtClean="0"/>
              <a:t>‹Nº›</a:t>
            </a:fld>
            <a:endParaRPr lang="es-CO"/>
          </a:p>
        </p:txBody>
      </p:sp>
    </p:spTree>
    <p:extLst>
      <p:ext uri="{BB962C8B-B14F-4D97-AF65-F5344CB8AC3E}">
        <p14:creationId xmlns:p14="http://schemas.microsoft.com/office/powerpoint/2010/main" val="247147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7A9E6-67C2-4128-BFDB-D947B382E6E0}"/>
              </a:ext>
            </a:extLst>
          </p:cNvPr>
          <p:cNvSpPr>
            <a:spLocks noGrp="1"/>
          </p:cNvSpPr>
          <p:nvPr>
            <p:ph type="ctrTitle"/>
          </p:nvPr>
        </p:nvSpPr>
        <p:spPr>
          <a:xfrm>
            <a:off x="246289" y="2493088"/>
            <a:ext cx="3825649" cy="3179050"/>
          </a:xfrm>
        </p:spPr>
        <p:txBody>
          <a:bodyPr>
            <a:normAutofit/>
          </a:bodyPr>
          <a:lstStyle/>
          <a:p>
            <a:r>
              <a:rPr lang="es-CO" sz="5400" b="1" dirty="0">
                <a:effectLst>
                  <a:outerShdw blurRad="38100" dist="38100" dir="2700000" algn="tl">
                    <a:srgbClr val="000000">
                      <a:alpha val="43137"/>
                    </a:srgbClr>
                  </a:outerShdw>
                </a:effectLst>
              </a:rPr>
              <a:t>COMITÉ DE ÉTICA DICIEMBRE</a:t>
            </a:r>
          </a:p>
        </p:txBody>
      </p:sp>
      <p:sp>
        <p:nvSpPr>
          <p:cNvPr id="3" name="Título 1">
            <a:extLst>
              <a:ext uri="{FF2B5EF4-FFF2-40B4-BE49-F238E27FC236}">
                <a16:creationId xmlns:a16="http://schemas.microsoft.com/office/drawing/2014/main" id="{CEA45EF7-936B-18D2-2590-E5D2036B9300}"/>
              </a:ext>
            </a:extLst>
          </p:cNvPr>
          <p:cNvSpPr txBox="1">
            <a:spLocks/>
          </p:cNvSpPr>
          <p:nvPr/>
        </p:nvSpPr>
        <p:spPr>
          <a:xfrm>
            <a:off x="5843588" y="5557838"/>
            <a:ext cx="5324475" cy="10668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4000" b="1" i="0" u="none" strike="noStrike" kern="1200" cap="none" spc="0" normalizeH="0" baseline="0" noProof="0" dirty="0">
                <a:ln>
                  <a:noFill/>
                </a:ln>
                <a:solidFill>
                  <a:prstClr val="black"/>
                </a:solidFill>
                <a:effectLst/>
                <a:uLnTx/>
                <a:uFillTx/>
                <a:latin typeface="Calibri Light" panose="020F0302020204030204"/>
                <a:ea typeface="+mj-ea"/>
                <a:cs typeface="+mj-cs"/>
              </a:rPr>
              <a:t>LUISA FORERO P.</a:t>
            </a:r>
          </a:p>
        </p:txBody>
      </p:sp>
    </p:spTree>
    <p:extLst>
      <p:ext uri="{BB962C8B-B14F-4D97-AF65-F5344CB8AC3E}">
        <p14:creationId xmlns:p14="http://schemas.microsoft.com/office/powerpoint/2010/main" val="2618632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ORDEN DEL DÍA</a:t>
            </a:r>
          </a:p>
        </p:txBody>
      </p:sp>
      <p:sp>
        <p:nvSpPr>
          <p:cNvPr id="7" name="CuadroTexto 6"/>
          <p:cNvSpPr txBox="1"/>
          <p:nvPr/>
        </p:nvSpPr>
        <p:spPr>
          <a:xfrm>
            <a:off x="606670" y="1810732"/>
            <a:ext cx="5407268" cy="4401205"/>
          </a:xfrm>
          <a:prstGeom prst="rect">
            <a:avLst/>
          </a:prstGeom>
          <a:noFill/>
        </p:spPr>
        <p:txBody>
          <a:bodyPr wrap="square" rtlCol="0">
            <a:spAutoFit/>
          </a:bodyPr>
          <a:lstStyle/>
          <a:p>
            <a:pPr marL="971550" lvl="1" indent="-514350" algn="just">
              <a:buAutoNum type="arabicPeriod"/>
            </a:pPr>
            <a:endParaRPr lang="es-ES" sz="2000" dirty="0"/>
          </a:p>
          <a:p>
            <a:pPr marL="971550" lvl="1" indent="-514350" algn="just">
              <a:buAutoNum type="arabicPeriod"/>
            </a:pPr>
            <a:r>
              <a:rPr lang="es-ES" sz="2000" dirty="0"/>
              <a:t>Llamado a lista verificación de Quórum.</a:t>
            </a:r>
          </a:p>
          <a:p>
            <a:pPr marL="971550" lvl="1" indent="-514350" algn="just">
              <a:buAutoNum type="arabicPeriod"/>
            </a:pPr>
            <a:r>
              <a:rPr lang="es-ES" sz="2000" dirty="0"/>
              <a:t>Lectura y aprobación del orden del día</a:t>
            </a:r>
          </a:p>
          <a:p>
            <a:pPr marL="971550" lvl="1" indent="-514350" algn="just">
              <a:buAutoNum type="arabicPeriod"/>
            </a:pPr>
            <a:r>
              <a:rPr lang="es-ES" sz="2000" dirty="0"/>
              <a:t>Aprobación acta anterior</a:t>
            </a:r>
          </a:p>
          <a:p>
            <a:pPr marL="971550" lvl="1" indent="-514350" algn="just">
              <a:buAutoNum type="arabicPeriod"/>
            </a:pPr>
            <a:r>
              <a:rPr lang="es-ES" sz="2000" dirty="0"/>
              <a:t>Verificación de compromisos anteriores</a:t>
            </a:r>
          </a:p>
          <a:p>
            <a:pPr marL="971550" lvl="1" indent="-514350" algn="just">
              <a:buAutoNum type="arabicPeriod"/>
            </a:pPr>
            <a:r>
              <a:rPr lang="es-ES" sz="2000" dirty="0"/>
              <a:t>Presentación PQRSF</a:t>
            </a:r>
          </a:p>
          <a:p>
            <a:pPr marL="971550" lvl="1" indent="-514350" algn="just">
              <a:buAutoNum type="arabicPeriod"/>
            </a:pPr>
            <a:r>
              <a:rPr lang="es-ES" sz="2000" dirty="0"/>
              <a:t>Presentación casos </a:t>
            </a:r>
            <a:r>
              <a:rPr lang="es-ES" sz="2000" dirty="0" err="1"/>
              <a:t>Codigos</a:t>
            </a:r>
            <a:r>
              <a:rPr lang="es-ES" sz="2000" dirty="0"/>
              <a:t> Lila, Plan de fin de vida y/o muerte encefálica</a:t>
            </a:r>
          </a:p>
          <a:p>
            <a:pPr marL="971550" lvl="1" indent="-514350" algn="just">
              <a:buAutoNum type="arabicPeriod"/>
            </a:pPr>
            <a:r>
              <a:rPr lang="es-ES" sz="2000" dirty="0"/>
              <a:t>Intervención por parte de la Doctora </a:t>
            </a:r>
            <a:r>
              <a:rPr lang="es-ES" sz="2000" dirty="0" err="1"/>
              <a:t>Melby</a:t>
            </a:r>
            <a:r>
              <a:rPr lang="es-ES" sz="2000" dirty="0"/>
              <a:t> </a:t>
            </a:r>
            <a:r>
              <a:rPr lang="es-ES" sz="2000" dirty="0" err="1"/>
              <a:t>Hernandez</a:t>
            </a:r>
            <a:r>
              <a:rPr lang="es-ES" sz="2000" dirty="0"/>
              <a:t>, líder de calidad</a:t>
            </a:r>
          </a:p>
          <a:p>
            <a:pPr marL="971550" lvl="1" indent="-514350" algn="just">
              <a:buAutoNum type="arabicPeriod"/>
            </a:pPr>
            <a:r>
              <a:rPr lang="es-ES" sz="2000" dirty="0"/>
              <a:t>Intervención por parte de Mauricio, líder de Agendamiento </a:t>
            </a:r>
          </a:p>
          <a:p>
            <a:pPr marL="971550" lvl="1" indent="-514350" algn="just">
              <a:buAutoNum type="arabicPeriod"/>
            </a:pPr>
            <a:r>
              <a:rPr lang="es-ES" sz="2000" dirty="0"/>
              <a:t>Proposiciones y varios</a:t>
            </a:r>
          </a:p>
          <a:p>
            <a:pPr marL="971550" lvl="1" indent="-514350" algn="just">
              <a:buAutoNum type="arabicPeriod"/>
            </a:pPr>
            <a:endParaRPr lang="es-CO" sz="2000" dirty="0"/>
          </a:p>
        </p:txBody>
      </p:sp>
      <p:sp>
        <p:nvSpPr>
          <p:cNvPr id="8" name="CuadroTexto 7"/>
          <p:cNvSpPr txBox="1"/>
          <p:nvPr/>
        </p:nvSpPr>
        <p:spPr>
          <a:xfrm>
            <a:off x="6586790" y="2103121"/>
            <a:ext cx="5081451" cy="3816429"/>
          </a:xfrm>
          <a:prstGeom prst="rect">
            <a:avLst/>
          </a:prstGeom>
          <a:noFill/>
        </p:spPr>
        <p:txBody>
          <a:bodyPr wrap="square" rtlCol="0">
            <a:spAutoFit/>
          </a:bodyPr>
          <a:lstStyle/>
          <a:p>
            <a:r>
              <a:rPr lang="es-ES" sz="2800" dirty="0"/>
              <a:t>OBJETIVO: Propender y velar por el cumplimiento de los deberes, derechos y humanización en la atención de pacientes garantizando el mejoramiento de la calidad en la prestación de servicios en </a:t>
            </a:r>
            <a:r>
              <a:rPr lang="es-CO" sz="2800" dirty="0"/>
              <a:t>el Hospital Regional de </a:t>
            </a:r>
            <a:r>
              <a:rPr lang="es-CO" sz="2800" dirty="0" err="1"/>
              <a:t>Moniquirá</a:t>
            </a:r>
            <a:r>
              <a:rPr lang="es-CO" sz="2800" dirty="0"/>
              <a:t>. </a:t>
            </a:r>
          </a:p>
          <a:p>
            <a:endParaRPr lang="es-CO" dirty="0"/>
          </a:p>
        </p:txBody>
      </p:sp>
    </p:spTree>
    <p:extLst>
      <p:ext uri="{BB962C8B-B14F-4D97-AF65-F5344CB8AC3E}">
        <p14:creationId xmlns:p14="http://schemas.microsoft.com/office/powerpoint/2010/main" val="157072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sp>
        <p:nvSpPr>
          <p:cNvPr id="7" name="CuadroTexto 6">
            <a:extLst>
              <a:ext uri="{FF2B5EF4-FFF2-40B4-BE49-F238E27FC236}">
                <a16:creationId xmlns:a16="http://schemas.microsoft.com/office/drawing/2014/main" id="{56DDCDDE-2FDF-484C-B09B-FA126FF2D343}"/>
              </a:ext>
            </a:extLst>
          </p:cNvPr>
          <p:cNvSpPr txBox="1"/>
          <p:nvPr/>
        </p:nvSpPr>
        <p:spPr>
          <a:xfrm>
            <a:off x="2958723" y="1158643"/>
            <a:ext cx="7637824" cy="646331"/>
          </a:xfrm>
          <a:prstGeom prst="rect">
            <a:avLst/>
          </a:prstGeom>
          <a:noFill/>
        </p:spPr>
        <p:txBody>
          <a:bodyPr wrap="square" rtlCol="0">
            <a:spAutoFit/>
          </a:bodyPr>
          <a:lstStyle/>
          <a:p>
            <a:pPr algn="ctr"/>
            <a:r>
              <a:rPr lang="es-CO" dirty="0"/>
              <a:t>Durante el mes de diciembre se han presentado 7 quejas, 2 felicitaciones y 1 solicitud</a:t>
            </a:r>
          </a:p>
        </p:txBody>
      </p:sp>
      <p:graphicFrame>
        <p:nvGraphicFramePr>
          <p:cNvPr id="3" name="Gráfico 2">
            <a:extLst>
              <a:ext uri="{FF2B5EF4-FFF2-40B4-BE49-F238E27FC236}">
                <a16:creationId xmlns:a16="http://schemas.microsoft.com/office/drawing/2014/main" id="{1A2E6F14-4364-53D7-1112-F5933221FF20}"/>
              </a:ext>
            </a:extLst>
          </p:cNvPr>
          <p:cNvGraphicFramePr>
            <a:graphicFrameLocks/>
          </p:cNvGraphicFramePr>
          <p:nvPr>
            <p:extLst>
              <p:ext uri="{D42A27DB-BD31-4B8C-83A1-F6EECF244321}">
                <p14:modId xmlns:p14="http://schemas.microsoft.com/office/powerpoint/2010/main" val="3333556142"/>
              </p:ext>
            </p:extLst>
          </p:nvPr>
        </p:nvGraphicFramePr>
        <p:xfrm>
          <a:off x="672723" y="2627435"/>
          <a:ext cx="4572000" cy="27813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Gráfico 4">
            <a:extLst>
              <a:ext uri="{FF2B5EF4-FFF2-40B4-BE49-F238E27FC236}">
                <a16:creationId xmlns:a16="http://schemas.microsoft.com/office/drawing/2014/main" id="{D65F9403-F0D0-DD51-C6A7-B81553CB767F}"/>
              </a:ext>
            </a:extLst>
          </p:cNvPr>
          <p:cNvGraphicFramePr>
            <a:graphicFrameLocks/>
          </p:cNvGraphicFramePr>
          <p:nvPr>
            <p:extLst>
              <p:ext uri="{D42A27DB-BD31-4B8C-83A1-F6EECF244321}">
                <p14:modId xmlns:p14="http://schemas.microsoft.com/office/powerpoint/2010/main" val="3003011551"/>
              </p:ext>
            </p:extLst>
          </p:nvPr>
        </p:nvGraphicFramePr>
        <p:xfrm>
          <a:off x="6266873" y="2519219"/>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88492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3" name="Gráfico 2">
            <a:extLst>
              <a:ext uri="{FF2B5EF4-FFF2-40B4-BE49-F238E27FC236}">
                <a16:creationId xmlns:a16="http://schemas.microsoft.com/office/drawing/2014/main" id="{ED2EB830-EA60-2C69-460B-0F03FD2A1196}"/>
              </a:ext>
            </a:extLst>
          </p:cNvPr>
          <p:cNvGraphicFramePr>
            <a:graphicFrameLocks/>
          </p:cNvGraphicFramePr>
          <p:nvPr>
            <p:extLst>
              <p:ext uri="{D42A27DB-BD31-4B8C-83A1-F6EECF244321}">
                <p14:modId xmlns:p14="http://schemas.microsoft.com/office/powerpoint/2010/main" val="883772684"/>
              </p:ext>
            </p:extLst>
          </p:nvPr>
        </p:nvGraphicFramePr>
        <p:xfrm>
          <a:off x="660400" y="2371437"/>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Gráfico 4">
            <a:extLst>
              <a:ext uri="{FF2B5EF4-FFF2-40B4-BE49-F238E27FC236}">
                <a16:creationId xmlns:a16="http://schemas.microsoft.com/office/drawing/2014/main" id="{51FB851A-80F9-142E-8F84-108DF1DC726E}"/>
              </a:ext>
            </a:extLst>
          </p:cNvPr>
          <p:cNvGraphicFramePr>
            <a:graphicFrameLocks/>
          </p:cNvGraphicFramePr>
          <p:nvPr>
            <p:extLst>
              <p:ext uri="{D42A27DB-BD31-4B8C-83A1-F6EECF244321}">
                <p14:modId xmlns:p14="http://schemas.microsoft.com/office/powerpoint/2010/main" val="2508324434"/>
              </p:ext>
            </p:extLst>
          </p:nvPr>
        </p:nvGraphicFramePr>
        <p:xfrm>
          <a:off x="6096000" y="2371437"/>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3077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3" name="Gráfico 2">
            <a:extLst>
              <a:ext uri="{FF2B5EF4-FFF2-40B4-BE49-F238E27FC236}">
                <a16:creationId xmlns:a16="http://schemas.microsoft.com/office/drawing/2014/main" id="{E8DF466D-C5C4-69FA-3B6F-1AE236FDBB8E}"/>
              </a:ext>
            </a:extLst>
          </p:cNvPr>
          <p:cNvGraphicFramePr>
            <a:graphicFrameLocks/>
          </p:cNvGraphicFramePr>
          <p:nvPr>
            <p:extLst>
              <p:ext uri="{D42A27DB-BD31-4B8C-83A1-F6EECF244321}">
                <p14:modId xmlns:p14="http://schemas.microsoft.com/office/powerpoint/2010/main" val="2289156879"/>
              </p:ext>
            </p:extLst>
          </p:nvPr>
        </p:nvGraphicFramePr>
        <p:xfrm>
          <a:off x="3796145" y="1752600"/>
          <a:ext cx="5149273" cy="31796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6831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3" name="Gráfico 2">
            <a:extLst>
              <a:ext uri="{FF2B5EF4-FFF2-40B4-BE49-F238E27FC236}">
                <a16:creationId xmlns:a16="http://schemas.microsoft.com/office/drawing/2014/main" id="{8D745F0B-6844-9897-9D65-6933B63260F4}"/>
              </a:ext>
            </a:extLst>
          </p:cNvPr>
          <p:cNvGraphicFramePr>
            <a:graphicFrameLocks/>
          </p:cNvGraphicFramePr>
          <p:nvPr>
            <p:extLst>
              <p:ext uri="{D42A27DB-BD31-4B8C-83A1-F6EECF244321}">
                <p14:modId xmlns:p14="http://schemas.microsoft.com/office/powerpoint/2010/main" val="3071059542"/>
              </p:ext>
            </p:extLst>
          </p:nvPr>
        </p:nvGraphicFramePr>
        <p:xfrm>
          <a:off x="3248891" y="1945409"/>
          <a:ext cx="5694218" cy="3365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57493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2524241" y="385243"/>
            <a:ext cx="9144000" cy="613131"/>
          </a:xfrm>
        </p:spPr>
        <p:txBody>
          <a:bodyPr>
            <a:noAutofit/>
          </a:bodyPr>
          <a:lstStyle/>
          <a:p>
            <a:r>
              <a:rPr lang="es-CO" sz="4800" dirty="0"/>
              <a:t>PQRSF</a:t>
            </a:r>
          </a:p>
        </p:txBody>
      </p:sp>
      <p:graphicFrame>
        <p:nvGraphicFramePr>
          <p:cNvPr id="3" name="Tabla 2">
            <a:extLst>
              <a:ext uri="{FF2B5EF4-FFF2-40B4-BE49-F238E27FC236}">
                <a16:creationId xmlns:a16="http://schemas.microsoft.com/office/drawing/2014/main" id="{6B8F317C-3485-8DBC-B5A5-6C97EC4FA575}"/>
              </a:ext>
            </a:extLst>
          </p:cNvPr>
          <p:cNvGraphicFramePr>
            <a:graphicFrameLocks noGrp="1"/>
          </p:cNvGraphicFramePr>
          <p:nvPr>
            <p:extLst>
              <p:ext uri="{D42A27DB-BD31-4B8C-83A1-F6EECF244321}">
                <p14:modId xmlns:p14="http://schemas.microsoft.com/office/powerpoint/2010/main" val="2113999267"/>
              </p:ext>
            </p:extLst>
          </p:nvPr>
        </p:nvGraphicFramePr>
        <p:xfrm>
          <a:off x="2041237" y="1254125"/>
          <a:ext cx="7887855" cy="4816136"/>
        </p:xfrm>
        <a:graphic>
          <a:graphicData uri="http://schemas.openxmlformats.org/drawingml/2006/table">
            <a:tbl>
              <a:tblPr>
                <a:tableStyleId>{5C22544A-7EE6-4342-B048-85BDC9FD1C3A}</a:tableStyleId>
              </a:tblPr>
              <a:tblGrid>
                <a:gridCol w="2629285">
                  <a:extLst>
                    <a:ext uri="{9D8B030D-6E8A-4147-A177-3AD203B41FA5}">
                      <a16:colId xmlns:a16="http://schemas.microsoft.com/office/drawing/2014/main" val="680864228"/>
                    </a:ext>
                  </a:extLst>
                </a:gridCol>
                <a:gridCol w="2629285">
                  <a:extLst>
                    <a:ext uri="{9D8B030D-6E8A-4147-A177-3AD203B41FA5}">
                      <a16:colId xmlns:a16="http://schemas.microsoft.com/office/drawing/2014/main" val="2019544633"/>
                    </a:ext>
                  </a:extLst>
                </a:gridCol>
                <a:gridCol w="2629285">
                  <a:extLst>
                    <a:ext uri="{9D8B030D-6E8A-4147-A177-3AD203B41FA5}">
                      <a16:colId xmlns:a16="http://schemas.microsoft.com/office/drawing/2014/main" val="3102876830"/>
                    </a:ext>
                  </a:extLst>
                </a:gridCol>
              </a:tblGrid>
              <a:tr h="424521">
                <a:tc>
                  <a:txBody>
                    <a:bodyPr/>
                    <a:lstStyle/>
                    <a:p>
                      <a:pPr algn="ctr" fontAlgn="ctr"/>
                      <a:r>
                        <a:rPr lang="es-CO" sz="900" u="none" strike="noStrike" dirty="0">
                          <a:effectLst/>
                        </a:rPr>
                        <a:t>QUEJA </a:t>
                      </a:r>
                      <a:endParaRPr lang="es-CO" sz="900" b="0" i="0" u="none" strike="noStrike" dirty="0">
                        <a:solidFill>
                          <a:srgbClr val="000000"/>
                        </a:solidFill>
                        <a:effectLst/>
                        <a:latin typeface="Calibri" panose="020F0502020204030204" pitchFamily="34" charset="0"/>
                      </a:endParaRPr>
                    </a:p>
                  </a:txBody>
                  <a:tcPr marL="2358" marR="2358" marT="2358" marB="0" anchor="ctr"/>
                </a:tc>
                <a:tc>
                  <a:txBody>
                    <a:bodyPr/>
                    <a:lstStyle/>
                    <a:p>
                      <a:pPr algn="ctr" fontAlgn="ctr"/>
                      <a:r>
                        <a:rPr lang="es-MX" sz="900" u="none" strike="noStrike">
                          <a:effectLst/>
                        </a:rPr>
                        <a:t>EL PACIENTE SE QUEJA POR QUE LOS MEDICOS QUE TIENE ASIGNADOS PARA TURNOS EN CONSULTA EXTERNA LES PROGRAMAN REUNIONES EN HORAS LABORALES</a:t>
                      </a:r>
                      <a:endParaRPr lang="es-MX"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CO" sz="900" u="none" strike="noStrike">
                          <a:effectLst/>
                        </a:rPr>
                        <a:t>CONSULTA EXTERNA</a:t>
                      </a:r>
                      <a:endParaRPr lang="es-CO" sz="900" b="0" i="0" u="none" strike="noStrike">
                        <a:solidFill>
                          <a:srgbClr val="000000"/>
                        </a:solidFill>
                        <a:effectLst/>
                        <a:latin typeface="Calibri" panose="020F0502020204030204" pitchFamily="34" charset="0"/>
                      </a:endParaRPr>
                    </a:p>
                  </a:txBody>
                  <a:tcPr marL="2358" marR="2358" marT="2358" marB="0" anchor="ctr"/>
                </a:tc>
                <a:extLst>
                  <a:ext uri="{0D108BD9-81ED-4DB2-BD59-A6C34878D82A}">
                    <a16:rowId xmlns:a16="http://schemas.microsoft.com/office/drawing/2014/main" val="975101104"/>
                  </a:ext>
                </a:extLst>
              </a:tr>
              <a:tr h="424521">
                <a:tc>
                  <a:txBody>
                    <a:bodyPr/>
                    <a:lstStyle/>
                    <a:p>
                      <a:pPr algn="ctr" fontAlgn="ctr"/>
                      <a:r>
                        <a:rPr lang="es-CO" sz="900" u="none" strike="noStrike">
                          <a:effectLst/>
                        </a:rPr>
                        <a:t>QUEJA </a:t>
                      </a:r>
                      <a:endParaRPr lang="es-CO"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MX" sz="900" u="none" strike="noStrike" dirty="0">
                          <a:effectLst/>
                        </a:rPr>
                        <a:t>EL USUARIO SE QUEJA DE LA MALA ATENCION DE PARTE DE LA ENFERMERA PILAR EN EL SERVICIO DE GASTROENTEROLOGIA YA QUE LOS DEJO PARA EL FINAL</a:t>
                      </a:r>
                      <a:endParaRPr lang="es-MX" sz="900" b="0" i="0" u="none" strike="noStrike" dirty="0">
                        <a:solidFill>
                          <a:srgbClr val="000000"/>
                        </a:solidFill>
                        <a:effectLst/>
                        <a:latin typeface="Calibri" panose="020F0502020204030204" pitchFamily="34" charset="0"/>
                      </a:endParaRPr>
                    </a:p>
                  </a:txBody>
                  <a:tcPr marL="2358" marR="2358" marT="2358" marB="0" anchor="ctr"/>
                </a:tc>
                <a:tc>
                  <a:txBody>
                    <a:bodyPr/>
                    <a:lstStyle/>
                    <a:p>
                      <a:pPr algn="ctr" fontAlgn="ctr"/>
                      <a:r>
                        <a:rPr lang="es-CO" sz="900" u="none" strike="noStrike">
                          <a:effectLst/>
                        </a:rPr>
                        <a:t>GASTROENTEROLOGIA </a:t>
                      </a:r>
                      <a:endParaRPr lang="es-CO" sz="900" b="0" i="0" u="none" strike="noStrike">
                        <a:solidFill>
                          <a:srgbClr val="000000"/>
                        </a:solidFill>
                        <a:effectLst/>
                        <a:latin typeface="Calibri" panose="020F0502020204030204" pitchFamily="34" charset="0"/>
                      </a:endParaRPr>
                    </a:p>
                  </a:txBody>
                  <a:tcPr marL="2358" marR="2358" marT="2358" marB="0" anchor="ctr"/>
                </a:tc>
                <a:extLst>
                  <a:ext uri="{0D108BD9-81ED-4DB2-BD59-A6C34878D82A}">
                    <a16:rowId xmlns:a16="http://schemas.microsoft.com/office/drawing/2014/main" val="665398939"/>
                  </a:ext>
                </a:extLst>
              </a:tr>
              <a:tr h="495274">
                <a:tc>
                  <a:txBody>
                    <a:bodyPr/>
                    <a:lstStyle/>
                    <a:p>
                      <a:pPr algn="ctr" fontAlgn="ctr"/>
                      <a:r>
                        <a:rPr lang="es-CO" sz="900" u="none" strike="noStrike">
                          <a:effectLst/>
                        </a:rPr>
                        <a:t>QUEJA </a:t>
                      </a:r>
                      <a:endParaRPr lang="es-CO"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MX" sz="900" u="none" strike="noStrike" dirty="0">
                          <a:effectLst/>
                        </a:rPr>
                        <a:t>EL USUARIO ANONIMO SE QUEJA POR QUE SE HA ACERCADO EN VARIAS OCACIONES A RECLAMAR RESULTADOS DE PATOLOGIA Y LA FUNCIONARIA NO ES ENCUENTRA EN LA OFICINA </a:t>
                      </a:r>
                      <a:endParaRPr lang="es-MX" sz="900" b="0" i="0" u="none" strike="noStrike" dirty="0">
                        <a:solidFill>
                          <a:srgbClr val="000000"/>
                        </a:solidFill>
                        <a:effectLst/>
                        <a:latin typeface="Calibri" panose="020F0502020204030204" pitchFamily="34" charset="0"/>
                      </a:endParaRPr>
                    </a:p>
                  </a:txBody>
                  <a:tcPr marL="2358" marR="2358" marT="2358" marB="0" anchor="ctr"/>
                </a:tc>
                <a:tc>
                  <a:txBody>
                    <a:bodyPr/>
                    <a:lstStyle/>
                    <a:p>
                      <a:pPr algn="ctr" fontAlgn="ctr"/>
                      <a:r>
                        <a:rPr lang="es-CO" sz="900" u="none" strike="noStrike">
                          <a:effectLst/>
                        </a:rPr>
                        <a:t>PATOLOGIAS </a:t>
                      </a:r>
                      <a:endParaRPr lang="es-CO" sz="900" b="0" i="0" u="none" strike="noStrike">
                        <a:solidFill>
                          <a:srgbClr val="000000"/>
                        </a:solidFill>
                        <a:effectLst/>
                        <a:latin typeface="Calibri" panose="020F0502020204030204" pitchFamily="34" charset="0"/>
                      </a:endParaRPr>
                    </a:p>
                  </a:txBody>
                  <a:tcPr marL="2358" marR="2358" marT="2358" marB="0" anchor="ctr"/>
                </a:tc>
                <a:extLst>
                  <a:ext uri="{0D108BD9-81ED-4DB2-BD59-A6C34878D82A}">
                    <a16:rowId xmlns:a16="http://schemas.microsoft.com/office/drawing/2014/main" val="1714027317"/>
                  </a:ext>
                </a:extLst>
              </a:tr>
              <a:tr h="707535">
                <a:tc>
                  <a:txBody>
                    <a:bodyPr/>
                    <a:lstStyle/>
                    <a:p>
                      <a:pPr algn="ctr" fontAlgn="ctr"/>
                      <a:r>
                        <a:rPr lang="es-CO" sz="900" u="none" strike="noStrike">
                          <a:effectLst/>
                        </a:rPr>
                        <a:t>QUEJA </a:t>
                      </a:r>
                      <a:endParaRPr lang="es-CO"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MX" sz="900" u="none" strike="noStrike" dirty="0">
                          <a:effectLst/>
                        </a:rPr>
                        <a:t>EL PACIENTE SE QUEJA POR QUE SE ACERCO AL HOSPITAL CON SINTOMAS DONDE LO ATIENDE LA DRA SHARON GARCIA CON AFANES  DONDE LE INFORMA EL PACIENTE QUE LLEVA VARIOS DIAS CON ESTE MALESTAR Y LA DRA SOLO LE ENVIA DICLOFENACO SIN ENVIAR EXAMENES.</a:t>
                      </a:r>
                      <a:endParaRPr lang="es-MX" sz="900" b="0" i="0" u="none" strike="noStrike" dirty="0">
                        <a:solidFill>
                          <a:srgbClr val="000000"/>
                        </a:solidFill>
                        <a:effectLst/>
                        <a:latin typeface="Calibri" panose="020F0502020204030204" pitchFamily="34" charset="0"/>
                      </a:endParaRPr>
                    </a:p>
                  </a:txBody>
                  <a:tcPr marL="2358" marR="2358" marT="2358" marB="0" anchor="ctr"/>
                </a:tc>
                <a:tc>
                  <a:txBody>
                    <a:bodyPr/>
                    <a:lstStyle/>
                    <a:p>
                      <a:pPr algn="ctr" fontAlgn="ctr"/>
                      <a:r>
                        <a:rPr lang="es-CO" sz="900" u="none" strike="noStrike" dirty="0">
                          <a:effectLst/>
                        </a:rPr>
                        <a:t>URGENCIAS </a:t>
                      </a:r>
                      <a:endParaRPr lang="es-CO" sz="900" b="0" i="0" u="none" strike="noStrike" dirty="0">
                        <a:solidFill>
                          <a:srgbClr val="000000"/>
                        </a:solidFill>
                        <a:effectLst/>
                        <a:latin typeface="Calibri" panose="020F0502020204030204" pitchFamily="34" charset="0"/>
                      </a:endParaRPr>
                    </a:p>
                  </a:txBody>
                  <a:tcPr marL="2358" marR="2358" marT="2358" marB="0" anchor="ctr"/>
                </a:tc>
                <a:extLst>
                  <a:ext uri="{0D108BD9-81ED-4DB2-BD59-A6C34878D82A}">
                    <a16:rowId xmlns:a16="http://schemas.microsoft.com/office/drawing/2014/main" val="394773645"/>
                  </a:ext>
                </a:extLst>
              </a:tr>
              <a:tr h="884418">
                <a:tc>
                  <a:txBody>
                    <a:bodyPr/>
                    <a:lstStyle/>
                    <a:p>
                      <a:pPr algn="ctr" fontAlgn="ctr"/>
                      <a:r>
                        <a:rPr lang="es-CO" sz="900" u="none" strike="noStrike">
                          <a:effectLst/>
                        </a:rPr>
                        <a:t>QUEJA </a:t>
                      </a:r>
                      <a:endParaRPr lang="es-CO"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MX" sz="900" u="none" strike="noStrike">
                          <a:effectLst/>
                        </a:rPr>
                        <a:t>EL FUNCIONARIO DE LA NUEVA EPS SE QUEJA DEL CASO DEL PACIENTE MARCO FIDEL RODRIGUEZ OCHOA QUIEN INGRESO A URGENCIAS IBA SIN SIGNOS VITALES Y FALLECE Y LE INFORMAN AL FAMILIAR  LUEGO CUANDO EL FAMILIAR VUELVE A INGRESAR LE INFORMAN QUE EL PACINTE ESTA ENTUBADO SIN NINGUNA  AUTORIZACION</a:t>
                      </a:r>
                      <a:endParaRPr lang="es-MX"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CO" sz="900" u="none" strike="noStrike" dirty="0">
                          <a:effectLst/>
                        </a:rPr>
                        <a:t>URGENCIAS </a:t>
                      </a:r>
                      <a:endParaRPr lang="es-CO" sz="900" b="0" i="0" u="none" strike="noStrike" dirty="0">
                        <a:solidFill>
                          <a:srgbClr val="000000"/>
                        </a:solidFill>
                        <a:effectLst/>
                        <a:latin typeface="Calibri" panose="020F0502020204030204" pitchFamily="34" charset="0"/>
                      </a:endParaRPr>
                    </a:p>
                  </a:txBody>
                  <a:tcPr marL="2358" marR="2358" marT="2358" marB="0" anchor="ctr"/>
                </a:tc>
                <a:extLst>
                  <a:ext uri="{0D108BD9-81ED-4DB2-BD59-A6C34878D82A}">
                    <a16:rowId xmlns:a16="http://schemas.microsoft.com/office/drawing/2014/main" val="1245030848"/>
                  </a:ext>
                </a:extLst>
              </a:tr>
              <a:tr h="601404">
                <a:tc>
                  <a:txBody>
                    <a:bodyPr/>
                    <a:lstStyle/>
                    <a:p>
                      <a:pPr algn="ctr" fontAlgn="ctr"/>
                      <a:r>
                        <a:rPr lang="es-CO" sz="900" u="none" strike="noStrike">
                          <a:effectLst/>
                        </a:rPr>
                        <a:t>QUEJA </a:t>
                      </a:r>
                      <a:endParaRPr lang="es-CO"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MX" sz="900" u="none" strike="noStrike">
                          <a:effectLst/>
                        </a:rPr>
                        <a:t>EL USUARIO SE QUEJA DEL TRATO RECIBIDO EN EL SERVICIO DE URGENCIAS A LA PACIENTE ADELA SANTAMARIA YA QUE TIENE UN DIAGNOSTICO  CARDIOVASCULAR CRONICO Y LA DEJARON EN UNA SILLA DE RUEDAS POR VARIAS HORAS</a:t>
                      </a:r>
                      <a:endParaRPr lang="es-MX"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CO" sz="900" u="none" strike="noStrike" dirty="0">
                          <a:effectLst/>
                        </a:rPr>
                        <a:t>URGENCIAS </a:t>
                      </a:r>
                      <a:endParaRPr lang="es-CO" sz="900" b="0" i="0" u="none" strike="noStrike" dirty="0">
                        <a:solidFill>
                          <a:srgbClr val="000000"/>
                        </a:solidFill>
                        <a:effectLst/>
                        <a:latin typeface="Calibri" panose="020F0502020204030204" pitchFamily="34" charset="0"/>
                      </a:endParaRPr>
                    </a:p>
                  </a:txBody>
                  <a:tcPr marL="2358" marR="2358" marT="2358" marB="0" anchor="ctr"/>
                </a:tc>
                <a:extLst>
                  <a:ext uri="{0D108BD9-81ED-4DB2-BD59-A6C34878D82A}">
                    <a16:rowId xmlns:a16="http://schemas.microsoft.com/office/drawing/2014/main" val="1507720587"/>
                  </a:ext>
                </a:extLst>
              </a:tr>
              <a:tr h="813665">
                <a:tc>
                  <a:txBody>
                    <a:bodyPr/>
                    <a:lstStyle/>
                    <a:p>
                      <a:pPr algn="ctr" fontAlgn="ctr"/>
                      <a:r>
                        <a:rPr lang="es-CO" sz="900" u="none" strike="noStrike">
                          <a:effectLst/>
                        </a:rPr>
                        <a:t>QUEJA </a:t>
                      </a:r>
                      <a:endParaRPr lang="es-CO"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MX" sz="900" u="none" strike="noStrike">
                          <a:effectLst/>
                        </a:rPr>
                        <a:t>EL  familiar del paciente Roque Julio Barbosa se queja de los tratos inhumanos de por parte de algunos profesionales como el Medico Internista Carlos Arturo González quien desde el inicio en observación ha tenido conductas y malos procedimientos con el paciente</a:t>
                      </a:r>
                      <a:endParaRPr lang="es-MX" sz="900" b="0" i="0" u="none" strike="noStrike">
                        <a:solidFill>
                          <a:srgbClr val="000000"/>
                        </a:solidFill>
                        <a:effectLst/>
                        <a:latin typeface="Calibri" panose="020F0502020204030204" pitchFamily="34" charset="0"/>
                      </a:endParaRPr>
                    </a:p>
                  </a:txBody>
                  <a:tcPr marL="2358" marR="2358" marT="2358" marB="0" anchor="ctr"/>
                </a:tc>
                <a:tc>
                  <a:txBody>
                    <a:bodyPr/>
                    <a:lstStyle/>
                    <a:p>
                      <a:pPr algn="ctr" fontAlgn="ctr"/>
                      <a:r>
                        <a:rPr lang="es-CO" sz="900" u="none" strike="noStrike" dirty="0">
                          <a:effectLst/>
                        </a:rPr>
                        <a:t>HOSPITALIZACION</a:t>
                      </a:r>
                      <a:endParaRPr lang="es-CO" sz="900" b="0" i="0" u="none" strike="noStrike" dirty="0">
                        <a:solidFill>
                          <a:srgbClr val="000000"/>
                        </a:solidFill>
                        <a:effectLst/>
                        <a:latin typeface="Calibri" panose="020F0502020204030204" pitchFamily="34" charset="0"/>
                      </a:endParaRPr>
                    </a:p>
                  </a:txBody>
                  <a:tcPr marL="2358" marR="2358" marT="2358" marB="0" anchor="ctr"/>
                </a:tc>
                <a:extLst>
                  <a:ext uri="{0D108BD9-81ED-4DB2-BD59-A6C34878D82A}">
                    <a16:rowId xmlns:a16="http://schemas.microsoft.com/office/drawing/2014/main" val="3045943666"/>
                  </a:ext>
                </a:extLst>
              </a:tr>
            </a:tbl>
          </a:graphicData>
        </a:graphic>
      </p:graphicFrame>
    </p:spTree>
    <p:extLst>
      <p:ext uri="{BB962C8B-B14F-4D97-AF65-F5344CB8AC3E}">
        <p14:creationId xmlns:p14="http://schemas.microsoft.com/office/powerpoint/2010/main" val="2937497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4413AD-CB25-4B86-A1C2-1094E2E262F2}"/>
              </a:ext>
            </a:extLst>
          </p:cNvPr>
          <p:cNvSpPr>
            <a:spLocks noGrp="1"/>
          </p:cNvSpPr>
          <p:nvPr>
            <p:ph type="ctrTitle"/>
          </p:nvPr>
        </p:nvSpPr>
        <p:spPr>
          <a:xfrm>
            <a:off x="1326179" y="1627131"/>
            <a:ext cx="9144000" cy="613131"/>
          </a:xfrm>
        </p:spPr>
        <p:txBody>
          <a:bodyPr>
            <a:noAutofit/>
          </a:bodyPr>
          <a:lstStyle/>
          <a:p>
            <a:r>
              <a:rPr lang="es-CO" sz="4800" dirty="0"/>
              <a:t>CASOS CODIGO LILA</a:t>
            </a:r>
          </a:p>
        </p:txBody>
      </p:sp>
      <p:sp>
        <p:nvSpPr>
          <p:cNvPr id="3" name="CuadroTexto 2">
            <a:extLst>
              <a:ext uri="{FF2B5EF4-FFF2-40B4-BE49-F238E27FC236}">
                <a16:creationId xmlns:a16="http://schemas.microsoft.com/office/drawing/2014/main" id="{30C8E6F9-85B8-A17C-1768-8EF29B4ECBBC}"/>
              </a:ext>
            </a:extLst>
          </p:cNvPr>
          <p:cNvSpPr txBox="1"/>
          <p:nvPr/>
        </p:nvSpPr>
        <p:spPr>
          <a:xfrm>
            <a:off x="1647585" y="2486310"/>
            <a:ext cx="7506450" cy="923330"/>
          </a:xfrm>
          <a:prstGeom prst="rect">
            <a:avLst/>
          </a:prstGeom>
          <a:noFill/>
        </p:spPr>
        <p:txBody>
          <a:bodyPr wrap="square" rtlCol="0">
            <a:spAutoFit/>
          </a:bodyPr>
          <a:lstStyle/>
          <a:p>
            <a:pPr marL="342900" indent="-342900">
              <a:buAutoNum type="arabicPeriod"/>
            </a:pPr>
            <a:r>
              <a:rPr lang="es-MX" dirty="0"/>
              <a:t>OLIVA CUBIDES VDA DE GUERRERO CC 23773801</a:t>
            </a:r>
          </a:p>
          <a:p>
            <a:pPr marL="342900" indent="-342900">
              <a:buAutoNum type="arabicPeriod"/>
            </a:pPr>
            <a:r>
              <a:rPr lang="es-MX" dirty="0"/>
              <a:t>CARLOS ENRIQUE SERRATO NAVAS. CC 23773801</a:t>
            </a:r>
          </a:p>
          <a:p>
            <a:endParaRPr lang="es-MX" dirty="0"/>
          </a:p>
        </p:txBody>
      </p:sp>
    </p:spTree>
    <p:extLst>
      <p:ext uri="{BB962C8B-B14F-4D97-AF65-F5344CB8AC3E}">
        <p14:creationId xmlns:p14="http://schemas.microsoft.com/office/powerpoint/2010/main" val="2599585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7A9E6-67C2-4128-BFDB-D947B382E6E0}"/>
              </a:ext>
            </a:extLst>
          </p:cNvPr>
          <p:cNvSpPr>
            <a:spLocks noGrp="1"/>
          </p:cNvSpPr>
          <p:nvPr>
            <p:ph type="ctrTitle"/>
          </p:nvPr>
        </p:nvSpPr>
        <p:spPr>
          <a:xfrm>
            <a:off x="246289" y="2493088"/>
            <a:ext cx="3825649" cy="3179050"/>
          </a:xfrm>
        </p:spPr>
        <p:txBody>
          <a:bodyPr>
            <a:normAutofit/>
          </a:bodyPr>
          <a:lstStyle/>
          <a:p>
            <a:r>
              <a:rPr lang="es-CO" sz="5400" b="1" dirty="0">
                <a:effectLst>
                  <a:outerShdw blurRad="38100" dist="38100" dir="2700000" algn="tl">
                    <a:srgbClr val="000000">
                      <a:alpha val="43137"/>
                    </a:srgbClr>
                  </a:outerShdw>
                </a:effectLst>
              </a:rPr>
              <a:t>COMITÉ DE ÉTICA</a:t>
            </a:r>
          </a:p>
        </p:txBody>
      </p:sp>
      <p:sp>
        <p:nvSpPr>
          <p:cNvPr id="3" name="Título 1">
            <a:extLst>
              <a:ext uri="{FF2B5EF4-FFF2-40B4-BE49-F238E27FC236}">
                <a16:creationId xmlns:a16="http://schemas.microsoft.com/office/drawing/2014/main" id="{CEA45EF7-936B-18D2-2590-E5D2036B9300}"/>
              </a:ext>
            </a:extLst>
          </p:cNvPr>
          <p:cNvSpPr txBox="1">
            <a:spLocks/>
          </p:cNvSpPr>
          <p:nvPr/>
        </p:nvSpPr>
        <p:spPr>
          <a:xfrm>
            <a:off x="5843588" y="5557838"/>
            <a:ext cx="5324475" cy="106680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ES" sz="4000" b="1" dirty="0"/>
              <a:t>MELBI YOLANDA HERNÁNDEZ</a:t>
            </a:r>
            <a:r>
              <a:rPr kumimoji="0" lang="es-CO" sz="4000" b="1" i="0" u="none" strike="noStrike" kern="1200" cap="none" spc="0" normalizeH="0" baseline="0" noProof="0" dirty="0">
                <a:ln>
                  <a:noFill/>
                </a:ln>
                <a:solidFill>
                  <a:prstClr val="black"/>
                </a:solidFill>
                <a:effectLst/>
                <a:uLnTx/>
                <a:uFillTx/>
                <a:latin typeface="Calibri Light" panose="020F0302020204030204"/>
                <a:ea typeface="+mj-ea"/>
                <a:cs typeface="+mj-cs"/>
              </a:rPr>
              <a:t>.</a:t>
            </a:r>
          </a:p>
        </p:txBody>
      </p:sp>
    </p:spTree>
    <p:extLst>
      <p:ext uri="{BB962C8B-B14F-4D97-AF65-F5344CB8AC3E}">
        <p14:creationId xmlns:p14="http://schemas.microsoft.com/office/powerpoint/2010/main" val="1943705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p:txBody>
          <a:bodyPr>
            <a:normAutofit fontScale="92500" lnSpcReduction="10000"/>
          </a:bodyPr>
          <a:lstStyle/>
          <a:p>
            <a:r>
              <a:rPr lang="es-ES" dirty="0"/>
              <a:t>DEFINICIÓN </a:t>
            </a:r>
          </a:p>
        </p:txBody>
      </p:sp>
      <p:sp>
        <p:nvSpPr>
          <p:cNvPr id="3" name="CuadroTexto 2"/>
          <p:cNvSpPr txBox="1"/>
          <p:nvPr/>
        </p:nvSpPr>
        <p:spPr>
          <a:xfrm>
            <a:off x="381000" y="1000125"/>
            <a:ext cx="11591925" cy="4524315"/>
          </a:xfrm>
          <a:prstGeom prst="rect">
            <a:avLst/>
          </a:prstGeom>
          <a:noFill/>
        </p:spPr>
        <p:txBody>
          <a:bodyPr wrap="square" rtlCol="0">
            <a:spAutoFit/>
          </a:bodyPr>
          <a:lstStyle/>
          <a:p>
            <a:pPr algn="just"/>
            <a:r>
              <a:rPr lang="es-CO" dirty="0">
                <a:latin typeface="Arial" panose="020B0604020202020204" pitchFamily="34" charset="0"/>
                <a:cs typeface="Arial" panose="020B0604020202020204" pitchFamily="34" charset="0"/>
              </a:rPr>
              <a:t>Podríamos definir los Comités de ética hospitalaria </a:t>
            </a:r>
            <a:r>
              <a:rPr lang="es-MX" dirty="0">
                <a:latin typeface="Arial" panose="020B0604020202020204" pitchFamily="34" charset="0"/>
                <a:cs typeface="Arial" panose="020B0604020202020204" pitchFamily="34" charset="0"/>
              </a:rPr>
              <a:t>como cuerpos multidisciplinarios, que se desempeñan en las instituciones prestadoras de salud; su función principal es la de asesorar, apoyar y formular recomendaciones sobre los aspectos éticos de casos presentados por personal de la salud involucrado en la toma de decisiones clínicas.</a:t>
            </a:r>
          </a:p>
          <a:p>
            <a:pPr algn="just"/>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Los Comités de ética hospitalaria son esenciales para cualquier institución prestadora de salud; garantizan el cumplimiento de los reglamentos internos de la institución, también que las actuaciones del personal de la salud cumplan con las normas de excelencia académica y científica</a:t>
            </a:r>
          </a:p>
          <a:p>
            <a:pPr algn="just"/>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Los comités están reglamentados por:</a:t>
            </a:r>
          </a:p>
          <a:p>
            <a:pPr algn="just"/>
            <a:endParaRPr lang="es-MX"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dirty="0">
                <a:latin typeface="Arial" panose="020B0604020202020204" pitchFamily="34" charset="0"/>
                <a:cs typeface="Arial" panose="020B0604020202020204" pitchFamily="34" charset="0"/>
              </a:rPr>
              <a:t>La resolución </a:t>
            </a:r>
            <a:r>
              <a:rPr lang="es-MX" dirty="0"/>
              <a:t>13437 de 1991 del Ministerio de salud.</a:t>
            </a:r>
          </a:p>
          <a:p>
            <a:pPr marL="285750" indent="-285750" algn="just">
              <a:buFont typeface="Arial" panose="020B0604020202020204" pitchFamily="34" charset="0"/>
              <a:buChar char="•"/>
            </a:pPr>
            <a:r>
              <a:rPr lang="es-MX" dirty="0"/>
              <a:t>El decreto 1757 de 1994 amplió las funciones de los comités de ética hospitalaria, asignándoles roles administrativos y de control de calidad y oportunidad en la prestación de los servicios de salud; elevando los comités a la categoría de garantes de la participación social en las actividades que se desarrollan al interior de las instituciones del sistema de seguridad social en salud.</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0430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p:txBody>
          <a:bodyPr>
            <a:normAutofit fontScale="92500" lnSpcReduction="10000"/>
          </a:bodyPr>
          <a:lstStyle/>
          <a:p>
            <a:r>
              <a:rPr lang="es-MX" dirty="0"/>
              <a:t>COMITÉ HRM</a:t>
            </a:r>
            <a:endParaRPr lang="es-CO" dirty="0"/>
          </a:p>
        </p:txBody>
      </p:sp>
      <p:sp>
        <p:nvSpPr>
          <p:cNvPr id="3" name="CuadroTexto 2"/>
          <p:cNvSpPr txBox="1"/>
          <p:nvPr/>
        </p:nvSpPr>
        <p:spPr>
          <a:xfrm>
            <a:off x="526473" y="1089891"/>
            <a:ext cx="10861963" cy="5816977"/>
          </a:xfrm>
          <a:prstGeom prst="rect">
            <a:avLst/>
          </a:prstGeom>
          <a:noFill/>
        </p:spPr>
        <p:txBody>
          <a:bodyPr wrap="square" rtlCol="0">
            <a:spAutoFit/>
          </a:bodyPr>
          <a:lstStyle/>
          <a:p>
            <a:r>
              <a:rPr lang="es-MX" sz="2400" dirty="0"/>
              <a:t>REGLAMENTADO POR LA RESOLUCIÓN No 127 de fecha 31 de diciembre de 2021</a:t>
            </a:r>
          </a:p>
          <a:p>
            <a:endParaRPr lang="es-MX" sz="2400" dirty="0"/>
          </a:p>
          <a:p>
            <a:endParaRPr lang="es-MX" sz="2400" dirty="0"/>
          </a:p>
          <a:p>
            <a:r>
              <a:rPr lang="es-MX" sz="2400" dirty="0"/>
              <a:t>OBJETIVO:</a:t>
            </a:r>
          </a:p>
          <a:p>
            <a:endParaRPr lang="es-MX" sz="2400" dirty="0"/>
          </a:p>
          <a:p>
            <a:pPr algn="just"/>
            <a:r>
              <a:rPr lang="es-MX" sz="2400" dirty="0"/>
              <a:t>El comité de ética hospitalario tiene como propósito asesorar al equipo de salud, al paciente, a la familia y a la comunidad hospitalaria en sus decisiones sobre dilemas éticos planteados en el curso de la práctica clínica, al mismo tiempo que promover el ejercicio de la actividad técnico científica del Hospital Regional de Moniquirá, propendiendo por la integralidad en la atención de los pacientes y en cumplimiento de las metas administrativas de atención humanizada, personalizada y oportuna, cuando se requiera realizar un trabajo de investigación con los pacientes este comité sesionará para revisar el contexto de ejercicio de investigación y aprobar mediante acta.</a:t>
            </a:r>
          </a:p>
          <a:p>
            <a:pPr algn="just"/>
            <a:endParaRPr lang="es-MX" dirty="0"/>
          </a:p>
          <a:p>
            <a:pPr algn="just"/>
            <a:r>
              <a:rPr lang="es-MX" dirty="0"/>
              <a:t> </a:t>
            </a:r>
            <a:endParaRPr lang="es-CO" dirty="0"/>
          </a:p>
        </p:txBody>
      </p:sp>
    </p:spTree>
    <p:extLst>
      <p:ext uri="{BB962C8B-B14F-4D97-AF65-F5344CB8AC3E}">
        <p14:creationId xmlns:p14="http://schemas.microsoft.com/office/powerpoint/2010/main" val="3497504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p:txBody>
          <a:bodyPr>
            <a:normAutofit fontScale="92500" lnSpcReduction="10000"/>
          </a:bodyPr>
          <a:lstStyle/>
          <a:p>
            <a:r>
              <a:rPr lang="es-MX" dirty="0"/>
              <a:t>CONFORMACIÓN</a:t>
            </a:r>
            <a:endParaRPr lang="es-CO" dirty="0"/>
          </a:p>
        </p:txBody>
      </p:sp>
      <p:sp>
        <p:nvSpPr>
          <p:cNvPr id="3" name="CuadroTexto 2"/>
          <p:cNvSpPr txBox="1"/>
          <p:nvPr/>
        </p:nvSpPr>
        <p:spPr>
          <a:xfrm>
            <a:off x="352425" y="895639"/>
            <a:ext cx="11551752" cy="5539978"/>
          </a:xfrm>
          <a:prstGeom prst="rect">
            <a:avLst/>
          </a:prstGeom>
          <a:noFill/>
        </p:spPr>
        <p:txBody>
          <a:bodyPr wrap="none" rtlCol="0">
            <a:spAutoFit/>
          </a:bodyPr>
          <a:lstStyle/>
          <a:p>
            <a:r>
              <a:rPr lang="es-MX" sz="2000" dirty="0"/>
              <a:t> El comité de ETICA, de conformidad con lo establecido en la Resolución 13437 de 1991, estará integrado por:</a:t>
            </a:r>
          </a:p>
          <a:p>
            <a:endParaRPr lang="es-MX" sz="2000" dirty="0"/>
          </a:p>
          <a:p>
            <a:r>
              <a:rPr lang="en-US" sz="2000" dirty="0"/>
              <a:t>1. Gerente o su delegado.</a:t>
            </a:r>
          </a:p>
          <a:p>
            <a:r>
              <a:rPr lang="en-US" sz="2000" dirty="0"/>
              <a:t>2. Subgerente científico</a:t>
            </a:r>
          </a:p>
          <a:p>
            <a:r>
              <a:rPr lang="es-MX" sz="2000" dirty="0"/>
              <a:t>3. Un (1) representante del equipo médico y un (1) representante del personal de enfermería, elegidos</a:t>
            </a:r>
          </a:p>
          <a:p>
            <a:r>
              <a:rPr lang="es-MX" sz="2000" dirty="0"/>
              <a:t>por y entre el personal asistencial vinculado al Hospital</a:t>
            </a:r>
          </a:p>
          <a:p>
            <a:r>
              <a:rPr lang="es-MX" sz="2000" dirty="0"/>
              <a:t>4. Dos representantes de la alianza de usuarios del Hospital</a:t>
            </a:r>
          </a:p>
          <a:p>
            <a:r>
              <a:rPr lang="es-MX" sz="2000" dirty="0"/>
              <a:t>5. Dos representantes del Comité de Participación Comunitaria en Salud.</a:t>
            </a:r>
          </a:p>
          <a:p>
            <a:endParaRPr lang="es-MX" sz="2000" dirty="0"/>
          </a:p>
          <a:p>
            <a:r>
              <a:rPr lang="es-MX" sz="2000" dirty="0"/>
              <a:t>Parágrafo: En el evento que el comité requiera la participación de otro profesional o colaborador del equipo,</a:t>
            </a:r>
          </a:p>
          <a:p>
            <a:r>
              <a:rPr lang="es-MX" sz="2000" dirty="0"/>
              <a:t>éste podrá convocarlo de manera extraordinaria como invitado, tendrá voz, pero no voto frente a las</a:t>
            </a:r>
          </a:p>
          <a:p>
            <a:r>
              <a:rPr lang="es-MX" sz="2000" dirty="0"/>
              <a:t>decisiones y temas que se propongan dentro del mismo.</a:t>
            </a:r>
          </a:p>
          <a:p>
            <a:endParaRPr lang="en-US" sz="2000" dirty="0"/>
          </a:p>
          <a:p>
            <a:r>
              <a:rPr lang="es-MX" sz="2000" dirty="0"/>
              <a:t>Parágrafo dos. Los representantes mencionados anteriormente serán elegidos para periodos de tres (3)</a:t>
            </a:r>
          </a:p>
          <a:p>
            <a:r>
              <a:rPr lang="es-MX" sz="2000" dirty="0"/>
              <a:t>años y podrán ser reelegidos máximo hasta por dos periodos consecutivamente.</a:t>
            </a:r>
          </a:p>
          <a:p>
            <a:endParaRPr lang="es-MX" dirty="0"/>
          </a:p>
          <a:p>
            <a:endParaRPr lang="es-MX" dirty="0"/>
          </a:p>
          <a:p>
            <a:endParaRPr lang="es-CO" dirty="0"/>
          </a:p>
        </p:txBody>
      </p:sp>
    </p:spTree>
    <p:extLst>
      <p:ext uri="{BB962C8B-B14F-4D97-AF65-F5344CB8AC3E}">
        <p14:creationId xmlns:p14="http://schemas.microsoft.com/office/powerpoint/2010/main" val="1140018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normAutofit fontScale="92500" lnSpcReduction="10000"/>
          </a:bodyPr>
          <a:lstStyle/>
          <a:p>
            <a:r>
              <a:rPr lang="es-MX" dirty="0"/>
              <a:t>SESIONES Y QUÓRUM</a:t>
            </a:r>
            <a:endParaRPr lang="es-CO" dirty="0"/>
          </a:p>
        </p:txBody>
      </p:sp>
      <p:sp>
        <p:nvSpPr>
          <p:cNvPr id="5" name="CuadroTexto 4"/>
          <p:cNvSpPr txBox="1"/>
          <p:nvPr/>
        </p:nvSpPr>
        <p:spPr>
          <a:xfrm>
            <a:off x="701965" y="1366982"/>
            <a:ext cx="10480386" cy="4339650"/>
          </a:xfrm>
          <a:prstGeom prst="rect">
            <a:avLst/>
          </a:prstGeom>
          <a:noFill/>
        </p:spPr>
        <p:txBody>
          <a:bodyPr wrap="square" rtlCol="0">
            <a:spAutoFit/>
          </a:bodyPr>
          <a:lstStyle/>
          <a:p>
            <a:pPr algn="just"/>
            <a:r>
              <a:rPr lang="es-MX" dirty="0"/>
              <a:t> </a:t>
            </a:r>
            <a:r>
              <a:rPr lang="es-MX" sz="2400" dirty="0"/>
              <a:t>El comité tendrá carácter permanente y se reunirá en forma mensual o extraordinariamente cuando las circunstancias lo requieran, en fecha y hora previamente establecidas y socializadas, la inasistencia de sus integrantes sin justificación será causal de mala conducta.</a:t>
            </a:r>
          </a:p>
          <a:p>
            <a:pPr algn="just"/>
            <a:endParaRPr lang="en-US" sz="2400" dirty="0"/>
          </a:p>
          <a:p>
            <a:pPr algn="just"/>
            <a:r>
              <a:rPr lang="es-MX" sz="2400" dirty="0"/>
              <a:t>Las reuniones extraordinarias se realizarán en el momento en que se estime conveniente y será convocada</a:t>
            </a:r>
          </a:p>
          <a:p>
            <a:pPr algn="just"/>
            <a:r>
              <a:rPr lang="en-US" sz="2400" dirty="0"/>
              <a:t>por el secretario</a:t>
            </a:r>
          </a:p>
          <a:p>
            <a:pPr algn="just"/>
            <a:endParaRPr lang="en-US" sz="2400" dirty="0"/>
          </a:p>
          <a:p>
            <a:pPr algn="just"/>
            <a:r>
              <a:rPr lang="es-MX" sz="2400" dirty="0"/>
              <a:t>El comité podrá sesionar y decidir con la mitad más uno de sus miembros</a:t>
            </a:r>
          </a:p>
          <a:p>
            <a:endParaRPr lang="es-MX" dirty="0"/>
          </a:p>
          <a:p>
            <a:endParaRPr lang="es-CO" dirty="0"/>
          </a:p>
        </p:txBody>
      </p:sp>
    </p:spTree>
    <p:extLst>
      <p:ext uri="{BB962C8B-B14F-4D97-AF65-F5344CB8AC3E}">
        <p14:creationId xmlns:p14="http://schemas.microsoft.com/office/powerpoint/2010/main" val="3168274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normAutofit fontScale="92500" lnSpcReduction="10000"/>
          </a:bodyPr>
          <a:lstStyle/>
          <a:p>
            <a:r>
              <a:rPr lang="es-MX" dirty="0"/>
              <a:t>FUNCIONES</a:t>
            </a:r>
            <a:endParaRPr lang="es-CO" dirty="0"/>
          </a:p>
        </p:txBody>
      </p:sp>
      <p:sp>
        <p:nvSpPr>
          <p:cNvPr id="5" name="CuadroTexto 4"/>
          <p:cNvSpPr txBox="1"/>
          <p:nvPr/>
        </p:nvSpPr>
        <p:spPr>
          <a:xfrm>
            <a:off x="542924" y="1057275"/>
            <a:ext cx="10829925" cy="5293757"/>
          </a:xfrm>
          <a:prstGeom prst="rect">
            <a:avLst/>
          </a:prstGeom>
          <a:noFill/>
        </p:spPr>
        <p:txBody>
          <a:bodyPr wrap="square" rtlCol="0">
            <a:spAutoFit/>
          </a:bodyPr>
          <a:lstStyle/>
          <a:p>
            <a:r>
              <a:rPr lang="es-MX" sz="2000" dirty="0"/>
              <a:t>1. Hacer seguimiento al programa de promoción y prevención en el cuidado de la salud individual,</a:t>
            </a:r>
          </a:p>
          <a:p>
            <a:r>
              <a:rPr lang="es-MX" sz="2000" dirty="0"/>
              <a:t>familiar, ambiental y los dirigidos a construir una cultura del servicio público</a:t>
            </a:r>
          </a:p>
          <a:p>
            <a:endParaRPr lang="en-US" sz="2000" dirty="0"/>
          </a:p>
          <a:p>
            <a:r>
              <a:rPr lang="es-MX" sz="2000" dirty="0"/>
              <a:t>2. Elaborar anualmente el plan de acción del presente comité bajo los parámetros establecidos por la</a:t>
            </a:r>
          </a:p>
          <a:p>
            <a:r>
              <a:rPr lang="en-US" sz="2000" dirty="0" err="1"/>
              <a:t>Institución</a:t>
            </a:r>
            <a:endParaRPr lang="en-US" sz="2000" dirty="0"/>
          </a:p>
          <a:p>
            <a:endParaRPr lang="en-US" sz="2000" dirty="0"/>
          </a:p>
          <a:p>
            <a:r>
              <a:rPr lang="es-MX" sz="2000" dirty="0"/>
              <a:t>3. Divulgar entre los funcionarios y la comunidad usuaria de servicios, los derechos y deberes en salud</a:t>
            </a:r>
          </a:p>
          <a:p>
            <a:r>
              <a:rPr lang="es-MX" sz="2000" dirty="0"/>
              <a:t>Velar porque se cumplan los derechos y deberes en salud en forma ágil y oportuna</a:t>
            </a:r>
          </a:p>
          <a:p>
            <a:endParaRPr lang="en-US" sz="2000" dirty="0"/>
          </a:p>
          <a:p>
            <a:r>
              <a:rPr lang="es-MX" sz="2000" dirty="0"/>
              <a:t>4. Proponer las medidas que mejoren la oportunidad y calidad técnica y humana de los servicios de</a:t>
            </a:r>
          </a:p>
          <a:p>
            <a:r>
              <a:rPr lang="es-MX" sz="2000" dirty="0"/>
              <a:t>salud y preserven su menor costo bajo criterios de sostenibilidad fiscal</a:t>
            </a:r>
          </a:p>
          <a:p>
            <a:endParaRPr lang="en-US" sz="2000" dirty="0"/>
          </a:p>
          <a:p>
            <a:r>
              <a:rPr lang="es-MX" sz="2000" dirty="0"/>
              <a:t>5. Atender y canalizar las veedurías sobre calidad y oportunidad en la prestación de servicios de salud</a:t>
            </a:r>
          </a:p>
          <a:p>
            <a:endParaRPr lang="en-US" sz="2000" dirty="0"/>
          </a:p>
          <a:p>
            <a:r>
              <a:rPr lang="es-MX" sz="2000" dirty="0"/>
              <a:t>6. Asesorar la elaboración de los protocolos de actuación en aquellos casos en los cuales se presenten</a:t>
            </a:r>
          </a:p>
          <a:p>
            <a:r>
              <a:rPr lang="en-US" sz="2000" dirty="0"/>
              <a:t>con </a:t>
            </a:r>
            <a:r>
              <a:rPr lang="en-US" sz="2000" dirty="0" err="1"/>
              <a:t>frecuencia</a:t>
            </a:r>
            <a:r>
              <a:rPr lang="en-US" sz="2000" dirty="0"/>
              <a:t> </a:t>
            </a:r>
            <a:r>
              <a:rPr lang="en-US" sz="2000" dirty="0" err="1"/>
              <a:t>conflictos</a:t>
            </a:r>
            <a:r>
              <a:rPr lang="en-US" sz="2000" dirty="0"/>
              <a:t> </a:t>
            </a:r>
            <a:r>
              <a:rPr lang="en-US" sz="2000" dirty="0" err="1"/>
              <a:t>éticos</a:t>
            </a:r>
            <a:endParaRPr lang="en-US" sz="2000" dirty="0"/>
          </a:p>
          <a:p>
            <a:endParaRPr lang="es-CO" dirty="0"/>
          </a:p>
        </p:txBody>
      </p:sp>
    </p:spTree>
    <p:extLst>
      <p:ext uri="{BB962C8B-B14F-4D97-AF65-F5344CB8AC3E}">
        <p14:creationId xmlns:p14="http://schemas.microsoft.com/office/powerpoint/2010/main" val="356008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normAutofit fontScale="92500" lnSpcReduction="10000"/>
          </a:bodyPr>
          <a:lstStyle/>
          <a:p>
            <a:r>
              <a:rPr lang="es-MX" dirty="0"/>
              <a:t>FUNCIONES </a:t>
            </a:r>
            <a:endParaRPr lang="es-CO" dirty="0"/>
          </a:p>
        </p:txBody>
      </p:sp>
      <p:sp>
        <p:nvSpPr>
          <p:cNvPr id="5" name="CuadroTexto 4"/>
          <p:cNvSpPr txBox="1"/>
          <p:nvPr/>
        </p:nvSpPr>
        <p:spPr>
          <a:xfrm>
            <a:off x="381000" y="628650"/>
            <a:ext cx="10773077" cy="5878532"/>
          </a:xfrm>
          <a:prstGeom prst="rect">
            <a:avLst/>
          </a:prstGeom>
          <a:noFill/>
        </p:spPr>
        <p:txBody>
          <a:bodyPr wrap="none" rtlCol="0">
            <a:spAutoFit/>
          </a:bodyPr>
          <a:lstStyle/>
          <a:p>
            <a:pPr algn="just"/>
            <a:r>
              <a:rPr lang="es-MX" sz="2000" dirty="0"/>
              <a:t>7. Asesorar la elaboración de los protocolos de actuación en aquellos casos en los cuales se presenten</a:t>
            </a:r>
          </a:p>
          <a:p>
            <a:pPr algn="just"/>
            <a:r>
              <a:rPr lang="en-US" sz="2000" dirty="0"/>
              <a:t>con </a:t>
            </a:r>
            <a:r>
              <a:rPr lang="en-US" sz="2000" dirty="0" err="1"/>
              <a:t>frecuencia</a:t>
            </a:r>
            <a:r>
              <a:rPr lang="en-US" sz="2000" dirty="0"/>
              <a:t> </a:t>
            </a:r>
            <a:r>
              <a:rPr lang="en-US" sz="2000" dirty="0" err="1"/>
              <a:t>conflictos</a:t>
            </a:r>
            <a:r>
              <a:rPr lang="en-US" sz="2000" dirty="0"/>
              <a:t> </a:t>
            </a:r>
            <a:r>
              <a:rPr lang="en-US" sz="2000" dirty="0" err="1"/>
              <a:t>éticos</a:t>
            </a:r>
            <a:endParaRPr lang="en-US" sz="2000" dirty="0"/>
          </a:p>
          <a:p>
            <a:pPr algn="just"/>
            <a:endParaRPr lang="en-US" sz="2000" dirty="0"/>
          </a:p>
          <a:p>
            <a:pPr algn="just"/>
            <a:r>
              <a:rPr lang="es-MX" sz="2000" dirty="0"/>
              <a:t>8. Orientar y redactar políticas referentes a la atención y práctica médica en general, y especialmente</a:t>
            </a:r>
          </a:p>
          <a:p>
            <a:pPr algn="just"/>
            <a:r>
              <a:rPr lang="es-MX" sz="2000" dirty="0"/>
              <a:t>en lo referente a situaciones especiales de la atención ética de los pacientes entre otras trasplantes,</a:t>
            </a:r>
          </a:p>
          <a:p>
            <a:pPr algn="just"/>
            <a:r>
              <a:rPr lang="es-MX" sz="2000" dirty="0"/>
              <a:t>muerte cerebral, estado terminal y terapéuticos a emplearse en los casos en los que la calidad y el</a:t>
            </a:r>
          </a:p>
          <a:p>
            <a:pPr algn="just"/>
            <a:r>
              <a:rPr lang="en-US" sz="2000" dirty="0" err="1"/>
              <a:t>pronóstico</a:t>
            </a:r>
            <a:r>
              <a:rPr lang="en-US" sz="2000" dirty="0"/>
              <a:t> de </a:t>
            </a:r>
            <a:r>
              <a:rPr lang="en-US" sz="2000" dirty="0" err="1"/>
              <a:t>vida</a:t>
            </a:r>
            <a:r>
              <a:rPr lang="en-US" sz="2000" dirty="0"/>
              <a:t> </a:t>
            </a:r>
            <a:r>
              <a:rPr lang="en-US" sz="2000" dirty="0" err="1"/>
              <a:t>sean</a:t>
            </a:r>
            <a:r>
              <a:rPr lang="en-US" sz="2000" dirty="0"/>
              <a:t> </a:t>
            </a:r>
            <a:r>
              <a:rPr lang="en-US" sz="2000" dirty="0" err="1"/>
              <a:t>factores</a:t>
            </a:r>
            <a:r>
              <a:rPr lang="en-US" sz="2000" dirty="0"/>
              <a:t> </a:t>
            </a:r>
            <a:r>
              <a:rPr lang="en-US" sz="2000" dirty="0" err="1"/>
              <a:t>predominantes</a:t>
            </a:r>
            <a:r>
              <a:rPr lang="en-US" sz="2000" dirty="0"/>
              <a:t>.</a:t>
            </a:r>
          </a:p>
          <a:p>
            <a:pPr algn="just"/>
            <a:endParaRPr lang="en-US" sz="2000" dirty="0"/>
          </a:p>
          <a:p>
            <a:pPr algn="just"/>
            <a:r>
              <a:rPr lang="es-MX" sz="2000" dirty="0"/>
              <a:t>9. Revisar los casos clínicos como consultoría cuando existan situaciones especiales relacionadas con</a:t>
            </a:r>
          </a:p>
          <a:p>
            <a:pPr algn="just"/>
            <a:r>
              <a:rPr lang="en-US" sz="2000" dirty="0"/>
              <a:t>la </a:t>
            </a:r>
            <a:r>
              <a:rPr lang="en-US" sz="2000" dirty="0" err="1"/>
              <a:t>vulneración</a:t>
            </a:r>
            <a:r>
              <a:rPr lang="en-US" sz="2000" dirty="0"/>
              <a:t> de derechos.</a:t>
            </a:r>
          </a:p>
          <a:p>
            <a:pPr algn="just"/>
            <a:endParaRPr lang="en-US" sz="2000" dirty="0"/>
          </a:p>
          <a:p>
            <a:pPr algn="just"/>
            <a:r>
              <a:rPr lang="es-MX" sz="2000" dirty="0"/>
              <a:t>10. Asesorar a los profesionales de la salud cuando estos enfrenten asuntos difíciles de ética en el</a:t>
            </a:r>
          </a:p>
          <a:p>
            <a:pPr algn="just"/>
            <a:r>
              <a:rPr lang="en-US" sz="2000" dirty="0" err="1"/>
              <a:t>cuidado</a:t>
            </a:r>
            <a:r>
              <a:rPr lang="en-US" sz="2000" dirty="0"/>
              <a:t> de </a:t>
            </a:r>
            <a:r>
              <a:rPr lang="en-US" sz="2000" dirty="0" err="1"/>
              <a:t>pacientes</a:t>
            </a:r>
            <a:r>
              <a:rPr lang="en-US" sz="2000" dirty="0"/>
              <a:t> </a:t>
            </a:r>
            <a:r>
              <a:rPr lang="en-US" sz="2000" dirty="0" err="1"/>
              <a:t>individuales</a:t>
            </a:r>
            <a:r>
              <a:rPr lang="en-US" sz="2000" dirty="0"/>
              <a:t>.</a:t>
            </a:r>
          </a:p>
          <a:p>
            <a:pPr algn="just"/>
            <a:endParaRPr lang="en-US" sz="2000" dirty="0"/>
          </a:p>
          <a:p>
            <a:pPr algn="just"/>
            <a:r>
              <a:rPr lang="es-MX" sz="2000" dirty="0"/>
              <a:t>11. Seguimiento a la divulgación de los derechos y deberes en salud entre los funcionarios y la</a:t>
            </a:r>
          </a:p>
          <a:p>
            <a:pPr algn="just"/>
            <a:r>
              <a:rPr lang="es-MX" sz="2000" dirty="0"/>
              <a:t>comunidad usuaria de servicios; adicionalmente, proponer acciones en los casos de inquietudes y</a:t>
            </a:r>
          </a:p>
          <a:p>
            <a:pPr algn="just"/>
            <a:r>
              <a:rPr lang="es-MX" sz="2000" dirty="0"/>
              <a:t>demandas sobre prestación de servicios de salud del Hospital, por violación de los mismos.</a:t>
            </a:r>
          </a:p>
          <a:p>
            <a:pPr algn="just"/>
            <a:endParaRPr lang="en-US" dirty="0"/>
          </a:p>
          <a:p>
            <a:endParaRPr lang="es-CO" dirty="0"/>
          </a:p>
        </p:txBody>
      </p:sp>
    </p:spTree>
    <p:extLst>
      <p:ext uri="{BB962C8B-B14F-4D97-AF65-F5344CB8AC3E}">
        <p14:creationId xmlns:p14="http://schemas.microsoft.com/office/powerpoint/2010/main" val="148514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normAutofit fontScale="92500" lnSpcReduction="10000"/>
          </a:bodyPr>
          <a:lstStyle/>
          <a:p>
            <a:r>
              <a:rPr lang="es-MX" dirty="0"/>
              <a:t>FUNCIONES </a:t>
            </a:r>
            <a:endParaRPr lang="es-CO" dirty="0"/>
          </a:p>
        </p:txBody>
      </p:sp>
      <p:sp>
        <p:nvSpPr>
          <p:cNvPr id="6" name="CuadroTexto 5"/>
          <p:cNvSpPr txBox="1"/>
          <p:nvPr/>
        </p:nvSpPr>
        <p:spPr>
          <a:xfrm>
            <a:off x="381000" y="933450"/>
            <a:ext cx="11153775" cy="4801314"/>
          </a:xfrm>
          <a:prstGeom prst="rect">
            <a:avLst/>
          </a:prstGeom>
          <a:noFill/>
        </p:spPr>
        <p:txBody>
          <a:bodyPr wrap="square" rtlCol="0">
            <a:spAutoFit/>
          </a:bodyPr>
          <a:lstStyle/>
          <a:p>
            <a:r>
              <a:rPr lang="es-MX" sz="2400" dirty="0"/>
              <a:t>12. Promover los programas de promoción de la salud y prevención de la enfermedad a toda nuestra </a:t>
            </a:r>
            <a:r>
              <a:rPr lang="en-US" sz="2400" dirty="0"/>
              <a:t>población.</a:t>
            </a:r>
          </a:p>
          <a:p>
            <a:endParaRPr lang="en-US" sz="2400" dirty="0"/>
          </a:p>
          <a:p>
            <a:r>
              <a:rPr lang="es-MX" sz="2400" dirty="0"/>
              <a:t>13. Divulgar los derechos y deberes de los usuarios y vigilar su estricto cumplimiento por parte de los trabajadores de la institución y nuestros pacientes y familiares.</a:t>
            </a:r>
          </a:p>
          <a:p>
            <a:endParaRPr lang="en-US" sz="2400" dirty="0"/>
          </a:p>
          <a:p>
            <a:r>
              <a:rPr lang="es-MX" sz="2400" dirty="0"/>
              <a:t>14. Canalizar las quejas o inquietudes que presentan los usuarios relacionadas con los servicios </a:t>
            </a:r>
            <a:r>
              <a:rPr lang="en-US" sz="2400" dirty="0" err="1"/>
              <a:t>prestados</a:t>
            </a:r>
            <a:r>
              <a:rPr lang="en-US" sz="2400" dirty="0"/>
              <a:t>.</a:t>
            </a:r>
          </a:p>
          <a:p>
            <a:endParaRPr lang="es-MX" sz="2400" dirty="0"/>
          </a:p>
          <a:p>
            <a:r>
              <a:rPr lang="es-MX" sz="2400" dirty="0"/>
              <a:t>15. Elegir un representante ante los comités de ética profesional del sector salud, de que habla el artículo 68 de la Ley 23 de 1981, y enviar para su estudio los casos que consideren pertinentes.</a:t>
            </a:r>
          </a:p>
          <a:p>
            <a:endParaRPr lang="es-CO" dirty="0"/>
          </a:p>
        </p:txBody>
      </p:sp>
    </p:spTree>
    <p:extLst>
      <p:ext uri="{BB962C8B-B14F-4D97-AF65-F5344CB8AC3E}">
        <p14:creationId xmlns:p14="http://schemas.microsoft.com/office/powerpoint/2010/main" val="2723529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normAutofit fontScale="92500" lnSpcReduction="10000"/>
          </a:bodyPr>
          <a:lstStyle/>
          <a:p>
            <a:r>
              <a:rPr lang="es-MX" dirty="0"/>
              <a:t>PRESIDENCIA DEL COMITÉ</a:t>
            </a:r>
            <a:endParaRPr lang="es-CO" dirty="0"/>
          </a:p>
        </p:txBody>
      </p:sp>
      <p:sp>
        <p:nvSpPr>
          <p:cNvPr id="5" name="CuadroTexto 4"/>
          <p:cNvSpPr txBox="1"/>
          <p:nvPr/>
        </p:nvSpPr>
        <p:spPr>
          <a:xfrm>
            <a:off x="542925" y="857250"/>
            <a:ext cx="11468100" cy="4801314"/>
          </a:xfrm>
          <a:prstGeom prst="rect">
            <a:avLst/>
          </a:prstGeom>
          <a:noFill/>
        </p:spPr>
        <p:txBody>
          <a:bodyPr wrap="square" rtlCol="0">
            <a:spAutoFit/>
          </a:bodyPr>
          <a:lstStyle/>
          <a:p>
            <a:r>
              <a:rPr lang="es-MX" sz="2400" dirty="0"/>
              <a:t>La presidencia del comité de ética será asumida por el representante legal de la entidad.</a:t>
            </a:r>
          </a:p>
          <a:p>
            <a:endParaRPr lang="en-US" sz="2400" dirty="0"/>
          </a:p>
          <a:p>
            <a:r>
              <a:rPr lang="es-MX" sz="2400" dirty="0"/>
              <a:t>FUNCIONES DE LA PRESIDENCIA DEL COMITÉ: </a:t>
            </a:r>
            <a:endParaRPr lang="en-US" sz="2400" dirty="0"/>
          </a:p>
          <a:p>
            <a:endParaRPr lang="es-MX" sz="2400" dirty="0"/>
          </a:p>
          <a:p>
            <a:r>
              <a:rPr lang="es-MX" sz="2400" dirty="0"/>
              <a:t>Presidir y dirigir la sesión</a:t>
            </a:r>
          </a:p>
          <a:p>
            <a:r>
              <a:rPr lang="es-MX" sz="2400" dirty="0"/>
              <a:t>Establecer y conocer las temáticas presentadas en cada sesión</a:t>
            </a:r>
          </a:p>
          <a:p>
            <a:r>
              <a:rPr lang="es-MX" sz="2400" dirty="0"/>
              <a:t>Definir los lineamientos para la realización de las sesiones</a:t>
            </a:r>
          </a:p>
          <a:p>
            <a:r>
              <a:rPr lang="en-US" sz="2400" dirty="0" err="1"/>
              <a:t>Definir</a:t>
            </a:r>
            <a:r>
              <a:rPr lang="en-US" sz="2400" dirty="0"/>
              <a:t> </a:t>
            </a:r>
            <a:r>
              <a:rPr lang="en-US" sz="2400" dirty="0" err="1"/>
              <a:t>los</a:t>
            </a:r>
            <a:r>
              <a:rPr lang="en-US" sz="2400" dirty="0"/>
              <a:t> </a:t>
            </a:r>
            <a:r>
              <a:rPr lang="en-US" sz="2400" dirty="0" err="1"/>
              <a:t>invitados</a:t>
            </a:r>
            <a:r>
              <a:rPr lang="en-US" sz="2400" dirty="0"/>
              <a:t> </a:t>
            </a:r>
            <a:r>
              <a:rPr lang="en-US" sz="2400" dirty="0" err="1"/>
              <a:t>ocasionales</a:t>
            </a:r>
            <a:endParaRPr lang="en-US" sz="2400" dirty="0"/>
          </a:p>
          <a:p>
            <a:r>
              <a:rPr lang="es-MX" sz="2400" dirty="0"/>
              <a:t>Representar al comité ante autoridades e instituciones que lo requieran</a:t>
            </a:r>
          </a:p>
          <a:p>
            <a:r>
              <a:rPr lang="es-MX" sz="2400" dirty="0"/>
              <a:t>Rendir los informes a los que haya lugar.</a:t>
            </a:r>
          </a:p>
          <a:p>
            <a:r>
              <a:rPr lang="es-MX" sz="2400" dirty="0"/>
              <a:t>Asignar labores y actividades que considere necesarias a los miembros del comité según la necesidad y naturaleza de las mismas,</a:t>
            </a:r>
          </a:p>
          <a:p>
            <a:r>
              <a:rPr lang="es-MX" dirty="0"/>
              <a:t> </a:t>
            </a:r>
            <a:endParaRPr lang="es-CO" dirty="0"/>
          </a:p>
        </p:txBody>
      </p:sp>
    </p:spTree>
    <p:extLst>
      <p:ext uri="{BB962C8B-B14F-4D97-AF65-F5344CB8AC3E}">
        <p14:creationId xmlns:p14="http://schemas.microsoft.com/office/powerpoint/2010/main" val="330114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normAutofit fontScale="92500" lnSpcReduction="10000"/>
          </a:bodyPr>
          <a:lstStyle/>
          <a:p>
            <a:r>
              <a:rPr lang="es-MX" dirty="0"/>
              <a:t>SECRETARIA TECNICA</a:t>
            </a:r>
            <a:endParaRPr lang="es-CO" dirty="0"/>
          </a:p>
        </p:txBody>
      </p:sp>
      <p:sp>
        <p:nvSpPr>
          <p:cNvPr id="5" name="CuadroTexto 4"/>
          <p:cNvSpPr txBox="1"/>
          <p:nvPr/>
        </p:nvSpPr>
        <p:spPr>
          <a:xfrm>
            <a:off x="542925" y="1009650"/>
            <a:ext cx="11068050" cy="5293757"/>
          </a:xfrm>
          <a:prstGeom prst="rect">
            <a:avLst/>
          </a:prstGeom>
          <a:noFill/>
        </p:spPr>
        <p:txBody>
          <a:bodyPr wrap="square" rtlCol="0">
            <a:spAutoFit/>
          </a:bodyPr>
          <a:lstStyle/>
          <a:p>
            <a:pPr algn="just"/>
            <a:r>
              <a:rPr lang="es-MX" dirty="0"/>
              <a:t> </a:t>
            </a:r>
            <a:r>
              <a:rPr lang="es-MX" sz="2000" dirty="0"/>
              <a:t>La secretaría técnica del comité estará a cargo de la líder </a:t>
            </a:r>
            <a:r>
              <a:rPr lang="en-US" sz="2000" dirty="0"/>
              <a:t>de </a:t>
            </a:r>
            <a:r>
              <a:rPr lang="en-US" sz="2000" dirty="0" err="1"/>
              <a:t>experiencia</a:t>
            </a:r>
            <a:r>
              <a:rPr lang="en-US" sz="2000" dirty="0"/>
              <a:t> del </a:t>
            </a:r>
            <a:r>
              <a:rPr lang="en-US" sz="2000" dirty="0" err="1"/>
              <a:t>usuario</a:t>
            </a:r>
            <a:r>
              <a:rPr lang="en-US" sz="2000" dirty="0"/>
              <a:t>.</a:t>
            </a:r>
          </a:p>
          <a:p>
            <a:pPr algn="just"/>
            <a:endParaRPr lang="en-US" sz="2000" dirty="0"/>
          </a:p>
          <a:p>
            <a:pPr algn="just"/>
            <a:r>
              <a:rPr lang="es-MX" sz="2000" dirty="0"/>
              <a:t>FUNCIONES DE LA SECRETARÍA TÉCNICA: son funciones de la secretaría técnica</a:t>
            </a:r>
          </a:p>
          <a:p>
            <a:pPr algn="just"/>
            <a:r>
              <a:rPr lang="en-US" sz="2000" dirty="0"/>
              <a:t>del comité de ética:</a:t>
            </a:r>
          </a:p>
          <a:p>
            <a:pPr algn="just"/>
            <a:endParaRPr lang="en-US" sz="2000" dirty="0"/>
          </a:p>
          <a:p>
            <a:pPr algn="just"/>
            <a:r>
              <a:rPr lang="es-MX" sz="2000" dirty="0"/>
              <a:t>Levantar acta de cada sesión</a:t>
            </a:r>
          </a:p>
          <a:p>
            <a:pPr algn="just"/>
            <a:r>
              <a:rPr lang="es-MX" sz="2000" dirty="0"/>
              <a:t>Verificar la asistencia de los miembros del comité</a:t>
            </a:r>
          </a:p>
          <a:p>
            <a:pPr algn="just"/>
            <a:r>
              <a:rPr lang="en-US" sz="2000" dirty="0"/>
              <a:t>S</a:t>
            </a:r>
            <a:r>
              <a:rPr lang="es-MX" sz="2000" dirty="0" err="1"/>
              <a:t>uministrar</a:t>
            </a:r>
            <a:r>
              <a:rPr lang="es-MX" sz="2000" dirty="0"/>
              <a:t> la información que le soliciten los clientes internos o las autoridades competentes.</a:t>
            </a:r>
          </a:p>
          <a:p>
            <a:pPr algn="just"/>
            <a:r>
              <a:rPr lang="es-MX" sz="2000" dirty="0"/>
              <a:t>llevar archivo de la información y actas.</a:t>
            </a:r>
          </a:p>
          <a:p>
            <a:pPr algn="just"/>
            <a:r>
              <a:rPr lang="en-US" sz="2000" dirty="0"/>
              <a:t>H</a:t>
            </a:r>
            <a:r>
              <a:rPr lang="es-MX" sz="2000" dirty="0" err="1"/>
              <a:t>acer</a:t>
            </a:r>
            <a:r>
              <a:rPr lang="es-MX" sz="2000" dirty="0"/>
              <a:t> monitoreo sobre las tareas y compromisos que se dejan pendientes en cada sesión.</a:t>
            </a:r>
          </a:p>
          <a:p>
            <a:pPr algn="just"/>
            <a:r>
              <a:rPr lang="es-MX" sz="2000" dirty="0"/>
              <a:t>Participar en las asesorías o asistencias técnicas</a:t>
            </a:r>
          </a:p>
          <a:p>
            <a:pPr algn="just"/>
            <a:r>
              <a:rPr lang="es-MX" sz="2000" dirty="0"/>
              <a:t>Monitorear el cumplimiento de los procesos y procedimientos de sus competencias</a:t>
            </a:r>
          </a:p>
          <a:p>
            <a:pPr algn="just"/>
            <a:r>
              <a:rPr lang="es-MX" sz="2000" dirty="0"/>
              <a:t>Convocar a los miembros del comité a sesiones ordinarias y extraordinarias y cursar la invitación a</a:t>
            </a:r>
          </a:p>
          <a:p>
            <a:pPr algn="just"/>
            <a:r>
              <a:rPr lang="es-MX" sz="2000" dirty="0"/>
              <a:t>las personas que deban participar en las mismas.</a:t>
            </a:r>
          </a:p>
          <a:p>
            <a:pPr algn="just"/>
            <a:r>
              <a:rPr lang="es-MX" sz="2000" dirty="0"/>
              <a:t>Realizar seguimiento a los planes y compromisos que sean responsabilidad del comité,</a:t>
            </a:r>
          </a:p>
          <a:p>
            <a:pPr algn="just"/>
            <a:r>
              <a:rPr lang="es-MX" sz="2000" dirty="0"/>
              <a:t>Las demás que por naturaleza correspondan al comité.</a:t>
            </a:r>
          </a:p>
          <a:p>
            <a:endParaRPr lang="es-CO" dirty="0"/>
          </a:p>
        </p:txBody>
      </p:sp>
    </p:spTree>
    <p:extLst>
      <p:ext uri="{BB962C8B-B14F-4D97-AF65-F5344CB8AC3E}">
        <p14:creationId xmlns:p14="http://schemas.microsoft.com/office/powerpoint/2010/main" val="26778456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15385</TotalTime>
  <Words>1660</Words>
  <Application>Microsoft Office PowerPoint</Application>
  <PresentationFormat>Panorámica</PresentationFormat>
  <Paragraphs>167</Paragraphs>
  <Slides>18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18</vt:i4>
      </vt:variant>
    </vt:vector>
  </HeadingPairs>
  <TitlesOfParts>
    <vt:vector size="22" baseType="lpstr">
      <vt:lpstr>Arial</vt:lpstr>
      <vt:lpstr>Calibri</vt:lpstr>
      <vt:lpstr>Calibri Light</vt:lpstr>
      <vt:lpstr>Tema de Office</vt:lpstr>
      <vt:lpstr>COMITÉ DE ÉTICA DICIEMBRE</vt:lpstr>
      <vt:lpstr>ORDEN DEL DÍA</vt:lpstr>
      <vt:lpstr>PQRSF</vt:lpstr>
      <vt:lpstr>PQRSF</vt:lpstr>
      <vt:lpstr>PQRSF</vt:lpstr>
      <vt:lpstr>PQRSF</vt:lpstr>
      <vt:lpstr>PQRSF</vt:lpstr>
      <vt:lpstr>CASOS CODIGO LILA</vt:lpstr>
      <vt:lpstr>COMITÉ DE ÉTICA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EXPERIENCIA DEL USUARIO</dc:title>
  <dc:creator>HOSPITAL REGIONAL DE MONIQUIRA E.S.E</dc:creator>
  <cp:lastModifiedBy>TRABAJO SOCIAL (HRM)</cp:lastModifiedBy>
  <cp:revision>84</cp:revision>
  <dcterms:created xsi:type="dcterms:W3CDTF">2024-03-13T00:21:32Z</dcterms:created>
  <dcterms:modified xsi:type="dcterms:W3CDTF">2025-06-26T19:50:07Z</dcterms:modified>
</cp:coreProperties>
</file>