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84" r:id="rId2"/>
    <p:sldId id="848" r:id="rId3"/>
    <p:sldId id="851" r:id="rId4"/>
    <p:sldId id="850" r:id="rId5"/>
    <p:sldId id="843" r:id="rId6"/>
    <p:sldId id="854" r:id="rId7"/>
    <p:sldId id="855" r:id="rId8"/>
    <p:sldId id="856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QRSF%202024%20VERDADERO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QRSF%202024%20VERDADERO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QRSF%202024%20VERDADERO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QRSF%202024%20VERDADERO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QRSF%202024%20VERDADERO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/>
              <a:t>PQRSF NOVIEMBRE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DE7-48F4-8E66-222567DFF8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DE7-48F4-8E66-222567DFF8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DE7-48F4-8E66-222567DFF8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DE7-48F4-8E66-222567DFF8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'resumen 2022'!$P$23:$P$29</c:f>
              <c:strCache>
                <c:ptCount val="4"/>
                <c:pt idx="0">
                  <c:v>QUEJA</c:v>
                </c:pt>
                <c:pt idx="1">
                  <c:v>PETICION</c:v>
                </c:pt>
                <c:pt idx="2">
                  <c:v>SOLICITUDES</c:v>
                </c:pt>
                <c:pt idx="3">
                  <c:v>FELICITACIÓN</c:v>
                </c:pt>
              </c:strCache>
            </c:strRef>
          </c:cat>
          <c:val>
            <c:numRef>
              <c:f>'resumen 2022'!$Q$23:$Q$29</c:f>
              <c:numCache>
                <c:formatCode>General</c:formatCode>
                <c:ptCount val="4"/>
                <c:pt idx="0">
                  <c:v>16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E7-48F4-8E66-222567DFF8C3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7DE7-48F4-8E66-222567DFF8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7DE7-48F4-8E66-222567DFF8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7DE7-48F4-8E66-222567DFF8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7DE7-48F4-8E66-222567DFF8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'resumen 2022'!$P$23:$P$29</c:f>
              <c:strCache>
                <c:ptCount val="4"/>
                <c:pt idx="0">
                  <c:v>QUEJA</c:v>
                </c:pt>
                <c:pt idx="1">
                  <c:v>PETICION</c:v>
                </c:pt>
                <c:pt idx="2">
                  <c:v>SOLICITUDES</c:v>
                </c:pt>
                <c:pt idx="3">
                  <c:v>FELICITACIÓN</c:v>
                </c:pt>
              </c:strCache>
            </c:strRef>
          </c:cat>
          <c:val>
            <c:numRef>
              <c:f>'resumen 2022'!$R$23:$R$29</c:f>
              <c:numCache>
                <c:formatCode>0%</c:formatCode>
                <c:ptCount val="4"/>
                <c:pt idx="0">
                  <c:v>0.69565217391304346</c:v>
                </c:pt>
                <c:pt idx="1">
                  <c:v>4.3478260869565216E-2</c:v>
                </c:pt>
                <c:pt idx="2">
                  <c:v>0.17391304347826086</c:v>
                </c:pt>
                <c:pt idx="3">
                  <c:v>8.6956521739130432E-2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DE7-48F4-8E66-222567DFF8C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Quejas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reportes!$B$3</c:f>
              <c:strCache>
                <c:ptCount val="1"/>
                <c:pt idx="0">
                  <c:v>Queja 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reportes!$C$2:$M$2</c:f>
              <c:strCache>
                <c:ptCount val="11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</c:strCache>
            </c:strRef>
          </c:cat>
          <c:val>
            <c:numRef>
              <c:f>reportes!$C$3:$M$3</c:f>
              <c:numCache>
                <c:formatCode>General</c:formatCode>
                <c:ptCount val="11"/>
                <c:pt idx="0">
                  <c:v>16</c:v>
                </c:pt>
                <c:pt idx="1">
                  <c:v>20</c:v>
                </c:pt>
                <c:pt idx="2">
                  <c:v>14</c:v>
                </c:pt>
                <c:pt idx="3">
                  <c:v>38</c:v>
                </c:pt>
                <c:pt idx="4">
                  <c:v>28</c:v>
                </c:pt>
                <c:pt idx="5">
                  <c:v>19</c:v>
                </c:pt>
                <c:pt idx="6">
                  <c:v>27</c:v>
                </c:pt>
                <c:pt idx="7">
                  <c:v>47</c:v>
                </c:pt>
                <c:pt idx="8">
                  <c:v>15</c:v>
                </c:pt>
                <c:pt idx="9">
                  <c:v>19</c:v>
                </c:pt>
                <c:pt idx="1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3A-43BA-BE18-CD1A3B6EAEF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68023167"/>
        <c:axId val="568023647"/>
      </c:lineChart>
      <c:catAx>
        <c:axId val="56802316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68023647"/>
        <c:crosses val="autoZero"/>
        <c:auto val="1"/>
        <c:lblAlgn val="ctr"/>
        <c:lblOffset val="100"/>
        <c:noMultiLvlLbl val="0"/>
      </c:catAx>
      <c:valAx>
        <c:axId val="568023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68023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/>
              <a:t>QUEJAS POR SERVICIO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reportes!$B$14:$B$30</c:f>
              <c:strCache>
                <c:ptCount val="9"/>
                <c:pt idx="0">
                  <c:v>CARDIOLOGIA</c:v>
                </c:pt>
                <c:pt idx="1">
                  <c:v>AGENDAMIENTO</c:v>
                </c:pt>
                <c:pt idx="2">
                  <c:v>UCI</c:v>
                </c:pt>
                <c:pt idx="3">
                  <c:v>CONSULTA EXTERNA</c:v>
                </c:pt>
                <c:pt idx="4">
                  <c:v>FACTURACION</c:v>
                </c:pt>
                <c:pt idx="5">
                  <c:v>GINECOLOGIA</c:v>
                </c:pt>
                <c:pt idx="6">
                  <c:v>URGENCIAS</c:v>
                </c:pt>
                <c:pt idx="7">
                  <c:v>OBSERVACION</c:v>
                </c:pt>
                <c:pt idx="8">
                  <c:v>EXPERIENCIA DEL USUARIO</c:v>
                </c:pt>
              </c:strCache>
            </c:strRef>
          </c:cat>
          <c:val>
            <c:numRef>
              <c:f>reportes!$C$14:$C$30</c:f>
              <c:numCache>
                <c:formatCode>General</c:formatCode>
                <c:ptCount val="9"/>
                <c:pt idx="0">
                  <c:v>1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76-424E-B126-46E6F04D8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8011167"/>
        <c:axId val="568015487"/>
      </c:barChart>
      <c:catAx>
        <c:axId val="568011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68015487"/>
        <c:crosses val="autoZero"/>
        <c:auto val="1"/>
        <c:lblAlgn val="ctr"/>
        <c:lblOffset val="100"/>
        <c:noMultiLvlLbl val="0"/>
      </c:catAx>
      <c:valAx>
        <c:axId val="568015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68011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/>
              <a:t>TIPIFICACION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598D-4170-B006-4B8E81E78F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598D-4170-B006-4B8E81E78F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598D-4170-B006-4B8E81E78F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598D-4170-B006-4B8E81E78F1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8-598D-4170-B006-4B8E81E78F1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reportes!$B$34:$B$38</c:f>
              <c:strCache>
                <c:ptCount val="4"/>
                <c:pt idx="0">
                  <c:v>TRATO</c:v>
                </c:pt>
                <c:pt idx="1">
                  <c:v>CALIDAD</c:v>
                </c:pt>
                <c:pt idx="2">
                  <c:v>INFORMACION CLARA</c:v>
                </c:pt>
                <c:pt idx="3">
                  <c:v>OPORTUNIDAD</c:v>
                </c:pt>
              </c:strCache>
            </c:strRef>
          </c:cat>
          <c:val>
            <c:numRef>
              <c:f>reportes!$C$34:$C$38</c:f>
              <c:numCache>
                <c:formatCode>General</c:formatCode>
                <c:ptCount val="4"/>
                <c:pt idx="0">
                  <c:v>7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98D-4170-B006-4B8E81E78F1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es-CO"/>
              <a:t>QUEJAS POR CANAL</a:t>
            </a:r>
          </a:p>
        </c:rich>
      </c:tx>
      <c:layout>
        <c:manualLayout>
          <c:xMode val="edge"/>
          <c:yMode val="edge"/>
          <c:x val="0.3624582239720035"/>
          <c:y val="3.9801021493934878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5351837270341206"/>
          <c:y val="0.41102564102564104"/>
          <c:w val="0.81714829396325461"/>
          <c:h val="0.16552796285079749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9BBB59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1-101F-4C8C-8AF6-318AE9800C8C}"/>
              </c:ext>
            </c:extLst>
          </c:dPt>
          <c:cat>
            <c:strRef>
              <c:f>reportes!$K$35:$K$37</c:f>
              <c:strCache>
                <c:ptCount val="3"/>
                <c:pt idx="0">
                  <c:v>BUZONES</c:v>
                </c:pt>
                <c:pt idx="1">
                  <c:v>CORREO</c:v>
                </c:pt>
                <c:pt idx="2">
                  <c:v>VENTANILLA</c:v>
                </c:pt>
              </c:strCache>
            </c:strRef>
          </c:cat>
          <c:val>
            <c:numRef>
              <c:f>reportes!$L$35:$L$37</c:f>
              <c:numCache>
                <c:formatCode>General</c:formatCode>
                <c:ptCount val="3"/>
                <c:pt idx="0">
                  <c:v>14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1F-4C8C-8AF6-318AE9800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6574095"/>
        <c:axId val="1"/>
        <c:axId val="0"/>
      </c:bar3DChart>
      <c:catAx>
        <c:axId val="765740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  <c:crossAx val="7657409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/>
          <a:lstStyle/>
          <a:p>
            <a:pPr rtl="0"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C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8C3604-E1BC-0D6B-A25B-5E36968CD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558D6-EC59-AE96-3C71-D5521B644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7E7303-52F0-C31E-28EB-F8EB9F94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1B8083-7848-9239-285D-7B1292087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C7BF5F-C835-7D96-A4BF-55EB6EB93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672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5F1929-2EC3-9FED-16C9-232B7CFBC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4558B1-3C5E-CFE1-1358-3E5675AE3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126E7D-5D3F-465E-0614-D125B4553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7D1207-4B8E-E1B9-83DF-E8AFD4E3B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11C2EF-F07D-AAB7-40EB-D85B9C1B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019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10A52-3E02-C94D-DE65-37263E313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E78CFA-254E-AB14-CFBE-CCC16443E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E19B66-32B9-CA64-62D7-A4901048F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B1D3F0-BB50-D5D1-0842-E504F766D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D1D620-957C-0BCE-0181-577EB78B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154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13D5A-5C5C-A675-E863-0C5A481E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E9611-071A-84BB-0E29-245D30FFE4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3F012C-BBC4-448A-3D7D-6F618B615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A6404E-FC18-6B0C-30FB-C52D9E5AB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E34698-F78B-83E2-7475-8622B3963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5B570A-EF30-2D1D-BF4E-2316F200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009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8439AB-AE5E-48CC-C08C-94816B09A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63D9A0-C0C1-F4D0-7A8E-183DFFE7F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76D389-D2ED-81DF-0D9E-FC1CB88F7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F750B91-4A06-5B8D-F3D8-3AE62E9B6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CAA6863-1ED0-3EE7-EB3A-63AE916301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ED69376-2B77-8F56-90D7-20EBE17B4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A6A9DBF-D400-CE53-3779-0117D0D87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CE6130-BE0A-C4E6-E5FF-0CC55DF0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5624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DFD37-192D-0764-ED63-F25B6BF2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ED4E4DC-C3AC-5C5E-2718-85376B95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CBFFC2-A691-29C5-658B-85530784C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54BCCC-5E13-B31D-AF27-91B8636CC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2351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8E5F14-E444-C82B-4C26-6271D401C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936CB3-C6BD-D088-4117-2055AAA5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611B24-25B1-6141-E8B8-FCCD9CB25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1146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5D4BE-FD5C-D717-2253-47847DD6F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46D9B0-FBFE-FB67-E805-C9D098FB1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58A192-A26F-7351-B8FF-D6B14EC79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AECBBF-8BE1-7FBB-7669-F8D8D656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2B98ED-2DF6-BDEB-50F1-6C99A790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20E386-8126-E1A9-DF86-65238482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185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D12DBD-6DF6-CBA1-BD5D-4B8920474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4674CB1-9C28-7ED4-D8CC-4C442A8D5E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706CFA-2C3B-D6FA-AFE4-CE156EE16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9D89CE-0419-FE8C-85ED-4BD46A0C9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39974B-4106-7BAB-117A-D018C4883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470387-E794-352B-ABB4-EB27E5BE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1846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DD5CDB-2C70-A6FA-C9C1-E4DFD844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6D3A85-681D-0FC9-7640-F55AD9B307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0AA113-4AC9-C92D-B00C-C75F59C28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C9C657-31C9-F4F5-82C7-A825B69B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12F8F2-6AB1-7EA4-A0EF-9A3E57529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522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E8CF0E-77C7-0074-E74E-A439E8BF41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692650-26F8-4E86-E316-15351D2D0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418FDC-19C6-EEE5-AF60-B1275DF15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625556-8DC4-D5E2-6F2D-FEE43393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DBB6E0-E857-743A-71C9-558774C32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668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502FEC5-714A-3F91-43BB-53A76C9E4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F67CF3-9039-0803-9E0D-7E0314022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F2C452-6378-9286-915E-71800C6E80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86371-15D6-477C-86E5-4067B78DFF74}" type="datetimeFigureOut">
              <a:rPr lang="es-CO" smtClean="0"/>
              <a:t>28/11/2024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186429-EACD-FCA1-BA36-78CFB9462A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E303A6-068C-8DC3-AD19-F599E7264B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31037-6BBA-49D7-A325-195BAFBB995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14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7A9E6-67C2-4128-BFDB-D947B382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289" y="2493088"/>
            <a:ext cx="3825649" cy="3179050"/>
          </a:xfrm>
        </p:spPr>
        <p:txBody>
          <a:bodyPr>
            <a:normAutofit/>
          </a:bodyPr>
          <a:lstStyle/>
          <a:p>
            <a:r>
              <a:rPr lang="es-CO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COMITÉ DE ETICA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CEA45EF7-936B-18D2-2590-E5D2036B9300}"/>
              </a:ext>
            </a:extLst>
          </p:cNvPr>
          <p:cNvSpPr txBox="1">
            <a:spLocks/>
          </p:cNvSpPr>
          <p:nvPr/>
        </p:nvSpPr>
        <p:spPr>
          <a:xfrm>
            <a:off x="5843588" y="5557838"/>
            <a:ext cx="5324475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LUISA FORERO P.</a:t>
            </a:r>
          </a:p>
        </p:txBody>
      </p:sp>
    </p:spTree>
    <p:extLst>
      <p:ext uri="{BB962C8B-B14F-4D97-AF65-F5344CB8AC3E}">
        <p14:creationId xmlns:p14="http://schemas.microsoft.com/office/powerpoint/2010/main" val="2618632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4241" y="385243"/>
            <a:ext cx="9144000" cy="613131"/>
          </a:xfrm>
        </p:spPr>
        <p:txBody>
          <a:bodyPr>
            <a:noAutofit/>
          </a:bodyPr>
          <a:lstStyle/>
          <a:p>
            <a:r>
              <a:rPr lang="es-CO" sz="4800" dirty="0"/>
              <a:t>ORDEN DEL DÍA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06670" y="1964621"/>
            <a:ext cx="54072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just">
              <a:buAutoNum type="arabicPeriod"/>
            </a:pPr>
            <a:endParaRPr lang="es-ES" sz="2000" dirty="0"/>
          </a:p>
          <a:p>
            <a:pPr marL="971550" lvl="1" indent="-514350" algn="just">
              <a:buAutoNum type="arabicPeriod"/>
            </a:pPr>
            <a:r>
              <a:rPr lang="es-ES" sz="2000" dirty="0"/>
              <a:t>Llamado a lista verificación de Quórum</a:t>
            </a:r>
          </a:p>
          <a:p>
            <a:pPr marL="971550" lvl="1" indent="-514350" algn="just">
              <a:buAutoNum type="arabicPeriod"/>
            </a:pPr>
            <a:r>
              <a:rPr lang="es-ES" sz="2000" dirty="0"/>
              <a:t>Seguimiento a los compromisos del acta anterior</a:t>
            </a:r>
            <a:endParaRPr lang="es-CO" sz="2000" dirty="0"/>
          </a:p>
          <a:p>
            <a:pPr marL="971550" lvl="1" indent="-514350" algn="just">
              <a:buAutoNum type="arabicPeriod"/>
            </a:pPr>
            <a:r>
              <a:rPr lang="es-ES" sz="2000" dirty="0"/>
              <a:t>Presentación PQRSF</a:t>
            </a:r>
          </a:p>
          <a:p>
            <a:pPr marL="971550" lvl="1" indent="-514350" algn="just">
              <a:buAutoNum type="arabicPeriod"/>
            </a:pPr>
            <a:r>
              <a:rPr lang="es-ES" sz="2000" dirty="0"/>
              <a:t>Presentación casos </a:t>
            </a:r>
            <a:r>
              <a:rPr lang="es-ES" sz="2000" dirty="0" err="1"/>
              <a:t>Codigos</a:t>
            </a:r>
            <a:r>
              <a:rPr lang="es-ES" sz="2000" dirty="0"/>
              <a:t> Lila, Plan de fin de vida y/o muerte encefálica</a:t>
            </a:r>
          </a:p>
          <a:p>
            <a:pPr marL="971550" lvl="1" indent="-514350" algn="just">
              <a:buAutoNum type="arabicPeriod"/>
            </a:pPr>
            <a:r>
              <a:rPr lang="es-ES" sz="2000" dirty="0"/>
              <a:t>Proposiciones y varios</a:t>
            </a:r>
          </a:p>
          <a:p>
            <a:pPr marL="971550" lvl="1" indent="-514350" algn="just">
              <a:buAutoNum type="arabicPeriod"/>
            </a:pPr>
            <a:endParaRPr lang="es-CO" sz="2000" dirty="0"/>
          </a:p>
        </p:txBody>
      </p:sp>
      <p:sp>
        <p:nvSpPr>
          <p:cNvPr id="8" name="CuadroTexto 7"/>
          <p:cNvSpPr txBox="1"/>
          <p:nvPr/>
        </p:nvSpPr>
        <p:spPr>
          <a:xfrm>
            <a:off x="6586790" y="2103121"/>
            <a:ext cx="508145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OBJETIVO: Propender y velar por el cumplimiento de los deberes, derechos y humanización en la atención de pacientes garantizando el mejoramiento de la calidad en la prestación de servicios en </a:t>
            </a:r>
            <a:r>
              <a:rPr lang="es-CO" sz="2800" dirty="0"/>
              <a:t>el Hospital Regional de </a:t>
            </a:r>
            <a:r>
              <a:rPr lang="es-CO" sz="2800" dirty="0" err="1"/>
              <a:t>Moniquirá</a:t>
            </a:r>
            <a:r>
              <a:rPr lang="es-CO" sz="2800" dirty="0"/>
              <a:t>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7072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4241" y="385243"/>
            <a:ext cx="9144000" cy="613131"/>
          </a:xfrm>
        </p:spPr>
        <p:txBody>
          <a:bodyPr>
            <a:noAutofit/>
          </a:bodyPr>
          <a:lstStyle/>
          <a:p>
            <a:r>
              <a:rPr lang="es-CO" sz="4800" dirty="0"/>
              <a:t>PQRSF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6DDCDDE-2FDF-484C-B09B-FA126FF2D343}"/>
              </a:ext>
            </a:extLst>
          </p:cNvPr>
          <p:cNvSpPr txBox="1"/>
          <p:nvPr/>
        </p:nvSpPr>
        <p:spPr>
          <a:xfrm>
            <a:off x="2958723" y="1158643"/>
            <a:ext cx="7637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Durante el mes de Noviembre se presentaron 16 quejas, 1 petición, 2 felicitaciones y 4 solicitudes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3BF9B57-6B24-C92A-5FB8-464C8BE88A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651914"/>
              </p:ext>
            </p:extLst>
          </p:nvPr>
        </p:nvGraphicFramePr>
        <p:xfrm>
          <a:off x="523759" y="2309827"/>
          <a:ext cx="5059623" cy="3389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85EDB966-23AF-910D-BB4B-4E3262F891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692676"/>
              </p:ext>
            </p:extLst>
          </p:nvPr>
        </p:nvGraphicFramePr>
        <p:xfrm>
          <a:off x="5615711" y="2170545"/>
          <a:ext cx="5578762" cy="2882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88492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4241" y="385243"/>
            <a:ext cx="9144000" cy="613131"/>
          </a:xfrm>
        </p:spPr>
        <p:txBody>
          <a:bodyPr>
            <a:noAutofit/>
          </a:bodyPr>
          <a:lstStyle/>
          <a:p>
            <a:r>
              <a:rPr lang="es-CO" sz="4800" dirty="0"/>
              <a:t>PQRSF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C6EF034-044E-A550-0712-5AFFE260BF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7264937"/>
              </p:ext>
            </p:extLst>
          </p:nvPr>
        </p:nvGraphicFramePr>
        <p:xfrm>
          <a:off x="3398983" y="2057399"/>
          <a:ext cx="5920508" cy="3613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077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4241" y="385243"/>
            <a:ext cx="9144000" cy="613131"/>
          </a:xfrm>
        </p:spPr>
        <p:txBody>
          <a:bodyPr>
            <a:noAutofit/>
          </a:bodyPr>
          <a:lstStyle/>
          <a:p>
            <a:r>
              <a:rPr lang="es-CO" sz="4800" dirty="0"/>
              <a:t>PQRSF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9816402-D3CF-AB8A-FE95-EE6EF9CEFD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805810"/>
              </p:ext>
            </p:extLst>
          </p:nvPr>
        </p:nvGraphicFramePr>
        <p:xfrm>
          <a:off x="3366654" y="1822739"/>
          <a:ext cx="6285345" cy="369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6831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4241" y="385243"/>
            <a:ext cx="9144000" cy="613131"/>
          </a:xfrm>
        </p:spPr>
        <p:txBody>
          <a:bodyPr>
            <a:noAutofit/>
          </a:bodyPr>
          <a:lstStyle/>
          <a:p>
            <a:r>
              <a:rPr lang="es-CO" sz="4800" dirty="0"/>
              <a:t>PQRSF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DEB2EC3-8127-3390-B2FD-108B8FA8A7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471082"/>
              </p:ext>
            </p:extLst>
          </p:nvPr>
        </p:nvGraphicFramePr>
        <p:xfrm>
          <a:off x="2881745" y="2686050"/>
          <a:ext cx="5500255" cy="239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7493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4241" y="385243"/>
            <a:ext cx="9144000" cy="613131"/>
          </a:xfrm>
        </p:spPr>
        <p:txBody>
          <a:bodyPr>
            <a:noAutofit/>
          </a:bodyPr>
          <a:lstStyle/>
          <a:p>
            <a:r>
              <a:rPr lang="es-CO" sz="4800" dirty="0"/>
              <a:t>PQRSF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6D77C5B-6045-937B-5808-AA43725D85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969858"/>
              </p:ext>
            </p:extLst>
          </p:nvPr>
        </p:nvGraphicFramePr>
        <p:xfrm>
          <a:off x="1773382" y="1254125"/>
          <a:ext cx="9143999" cy="4980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12453">
                  <a:extLst>
                    <a:ext uri="{9D8B030D-6E8A-4147-A177-3AD203B41FA5}">
                      <a16:colId xmlns:a16="http://schemas.microsoft.com/office/drawing/2014/main" val="3732055935"/>
                    </a:ext>
                  </a:extLst>
                </a:gridCol>
                <a:gridCol w="2236088">
                  <a:extLst>
                    <a:ext uri="{9D8B030D-6E8A-4147-A177-3AD203B41FA5}">
                      <a16:colId xmlns:a16="http://schemas.microsoft.com/office/drawing/2014/main" val="3544113201"/>
                    </a:ext>
                  </a:extLst>
                </a:gridCol>
                <a:gridCol w="2595458">
                  <a:extLst>
                    <a:ext uri="{9D8B030D-6E8A-4147-A177-3AD203B41FA5}">
                      <a16:colId xmlns:a16="http://schemas.microsoft.com/office/drawing/2014/main" val="438324733"/>
                    </a:ext>
                  </a:extLst>
                </a:gridCol>
              </a:tblGrid>
              <a:tr h="128196"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QUEJA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</a:rPr>
                        <a:t>SERVICIO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600" u="none" strike="noStrike">
                          <a:effectLst/>
                          <a:highlight>
                            <a:srgbClr val="FFFFFF"/>
                          </a:highlight>
                        </a:rPr>
                        <a:t>DERECHO VULNERADO </a:t>
                      </a:r>
                      <a:endParaRPr lang="es-CO" sz="600" b="1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1275597181"/>
                  </a:ext>
                </a:extLst>
              </a:tr>
              <a:tr h="8653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 dirty="0">
                          <a:effectLst/>
                        </a:rPr>
                        <a:t>EL PACIENTE SE QUEJA POR LA NO ATENCION DE PARTE DE LA DRA. DANIELA CASTELLANOS  POR QUE LE PACIENTE LLEGO TARDE A LA CONSULTA, REPROGRAMO LA CONSULTA Y LE TOCO ESPERAR PARA LA ATENCION  SE QUEJA DE LA FORMA GROSERA Y ARROGANTE EN LA QUE RECIBIO LA ATENCION</a:t>
                      </a:r>
                      <a:endParaRPr lang="es-MX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CONSULTA EXTERNA 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500" u="none" strike="noStrike">
                          <a:effectLst/>
                        </a:rPr>
                        <a:t>Recibir un trato digno y respetuoso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3374160376"/>
                  </a:ext>
                </a:extLst>
              </a:tr>
              <a:tr h="57688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EL FAMILIAR DE LA PACIENTE SE QUEJA EN LA DEMORA EN LA ATENCION EN EL SERVICIO DE URGENCIAS, NEGLIGENCIA DE PARTE DE LOS  FUNCIONARIOS  Y EL SEÑOR GIOVANNY ROMERO POR GROSERO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URGENCIAS 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500" u="none" strike="noStrike">
                          <a:effectLst/>
                        </a:rPr>
                        <a:t>Recibir una atención oportuna y de calidad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3515392973"/>
                  </a:ext>
                </a:extLst>
              </a:tr>
              <a:tr h="38458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 dirty="0">
                          <a:effectLst/>
                        </a:rPr>
                        <a:t>LA USUARIA SE QUEJA PORQUE HA TRATADO DE REGISTRARSE PERO NO HA SIDO POSIBLE  PUES NO CONTESTAN EN EL CALL CENTER</a:t>
                      </a:r>
                      <a:endParaRPr lang="es-MX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AGENDAMIENTO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500" u="none" strike="noStrike">
                          <a:effectLst/>
                        </a:rPr>
                        <a:t>Recibir una atención oportuna y de calidad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3389728169"/>
                  </a:ext>
                </a:extLst>
              </a:tr>
              <a:tr h="4807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EL USUARIO SE QUEJA DE LA INTOLERANCIA, INHUMANA, NO ES EMPATICA CON LOS PACIENTES E IRRESPETUOSA DE PARTE DE LA DRA. LIZETH DANIELA CASTELLANOS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CONSULTA EXTERNA 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500" u="none" strike="noStrike">
                          <a:effectLst/>
                        </a:rPr>
                        <a:t>Recibir una atención oportuna y de calidad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2186609004"/>
                  </a:ext>
                </a:extLst>
              </a:tr>
              <a:tr h="4807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EL PACIENTE SE QUEJA POR QUE  NO LE ENVIARON RESULTADOS DE LA TOMA DE TOMOGRAFIA COMPUTADA DE CUELLO  HA INTENTADO COMUNICARSE Y NO HA PODIDO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IMÁGENES DIAGNOSTICAS 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500" u="none" strike="noStrike">
                          <a:effectLst/>
                        </a:rPr>
                        <a:t>Disfrutar de una comunicación clara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3111311467"/>
                  </a:ext>
                </a:extLst>
              </a:tr>
              <a:tr h="4807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EL FAMILIAR DE UN PACIENTE SE QUEJA DE LA FORMA DESPECTIVA Y FALTA DE HUAMANIZACION DE PARTE DE UNA FUNCIONARIA DEL SERVICIO DE GINECOLOGIA 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GINECOLOGIA Y OBSTETRICIA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500" u="none" strike="noStrike">
                          <a:effectLst/>
                        </a:rPr>
                        <a:t>Recibir un trato digno y respetuoso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75785479"/>
                  </a:ext>
                </a:extLst>
              </a:tr>
              <a:tr h="119863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LA FAMILIAR DE LA PACIENTE MARIA ANTONIA SE QUEJA POR QUE LA AUXILIAR DE ENFERMERIA  ALEXANDRA ALVAREZ  ESTABA REALIZANDO EL CAMBIO DE PAÑAL DEJO DESCUBIERTA  A  LA  VISTA DE PERSONAS QUE ESTABAN EN EL LUGAR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OBSERVACION 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500" u="none" strike="noStrike">
                          <a:effectLst/>
                        </a:rPr>
                        <a:t>derecho a la privacidad e intimidad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1455402247"/>
                  </a:ext>
                </a:extLst>
              </a:tr>
              <a:tr h="38458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500" u="none" strike="noStrike">
                          <a:effectLst/>
                        </a:rPr>
                        <a:t>LA FAMILIAR DEL PACIENTE SE QUEJA POR LA NO ATENCION A LOS PADRES PORQUE NO CONTABA CON LA PORTABILIDAD</a:t>
                      </a:r>
                      <a:endParaRPr lang="es-MX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500" u="none" strike="noStrike">
                          <a:effectLst/>
                        </a:rPr>
                        <a:t>FACTURACION</a:t>
                      </a:r>
                      <a:endParaRPr lang="es-CO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500" u="none" strike="noStrike" dirty="0">
                          <a:effectLst/>
                        </a:rPr>
                        <a:t>Recibir una atención oportuna y de calidad</a:t>
                      </a:r>
                      <a:endParaRPr lang="es-MX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0" marR="5600" marT="5600" marB="0" anchor="b"/>
                </a:tc>
                <a:extLst>
                  <a:ext uri="{0D108BD9-81ED-4DB2-BD59-A6C34878D82A}">
                    <a16:rowId xmlns:a16="http://schemas.microsoft.com/office/drawing/2014/main" val="3151662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310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13AD-CB25-4B86-A1C2-1094E2E26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4241" y="385243"/>
            <a:ext cx="9144000" cy="613131"/>
          </a:xfrm>
        </p:spPr>
        <p:txBody>
          <a:bodyPr>
            <a:noAutofit/>
          </a:bodyPr>
          <a:lstStyle/>
          <a:p>
            <a:r>
              <a:rPr lang="es-CO" sz="4800" dirty="0"/>
              <a:t>PQRSF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B69A942-7CE8-423C-FF56-9E8F6F69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148700"/>
              </p:ext>
            </p:extLst>
          </p:nvPr>
        </p:nvGraphicFramePr>
        <p:xfrm>
          <a:off x="1727200" y="1195387"/>
          <a:ext cx="9347201" cy="5277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8286">
                  <a:extLst>
                    <a:ext uri="{9D8B030D-6E8A-4147-A177-3AD203B41FA5}">
                      <a16:colId xmlns:a16="http://schemas.microsoft.com/office/drawing/2014/main" val="1861969615"/>
                    </a:ext>
                  </a:extLst>
                </a:gridCol>
                <a:gridCol w="2285777">
                  <a:extLst>
                    <a:ext uri="{9D8B030D-6E8A-4147-A177-3AD203B41FA5}">
                      <a16:colId xmlns:a16="http://schemas.microsoft.com/office/drawing/2014/main" val="426279304"/>
                    </a:ext>
                  </a:extLst>
                </a:gridCol>
                <a:gridCol w="2653138">
                  <a:extLst>
                    <a:ext uri="{9D8B030D-6E8A-4147-A177-3AD203B41FA5}">
                      <a16:colId xmlns:a16="http://schemas.microsoft.com/office/drawing/2014/main" val="2510937396"/>
                    </a:ext>
                  </a:extLst>
                </a:gridCol>
              </a:tblGrid>
              <a:tr h="3966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EL USUARIO ANONIMO SE QUEJA DE LA FALTA AGENDA DE LA ESPECIALIDA DE MEDICINA GENERAL YA QUE LLEVA UNA SEMANA INTENTANDO AGENDAR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AGENDAMIENTO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Recibir una atención oportuna y de calidad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4085596389"/>
                  </a:ext>
                </a:extLst>
              </a:tr>
              <a:tr h="31734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LA EPS ENVIA QUEJA POR NO AGENDAR CITAS MEDICAS AL PACIENTE JUAN CARLOS SILVA SANTAMARIA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AGENDAMIENTO 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Recibir una atención oportuna y de calidad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2753803972"/>
                  </a:ext>
                </a:extLst>
              </a:tr>
              <a:tr h="47918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LA PACIENTE SE QUEJA DE LA FALTA DE ATENCION EN SERVICIO DE URGENCIAS, ADEMAS ENVIAN A LA PACIENTE AL SERVICIO DE ODONTOLOGIA DONDE  LE INFORMAN QUE LA ATENCION PARA ESA URGENCIA ES HASTA LA S 12 DEL DIA Y POR ESTE MOTIVO NO PUEDE SER ATENDIDA. HASTA LA 1 Y 10   FUE SUMINISTRADO MEDICAMENTO PARA EL DOLOR POR ESTE MOTIVO SE QUEJA DE LA NEGLIGENCIA DE LA ATENCION.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CONSULTA EXTERNA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Recibir una atención oportuna y de calidad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144247473"/>
                  </a:ext>
                </a:extLst>
              </a:tr>
              <a:tr h="55534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EL USUARIO SE QUEJA DEL SERVICIO DE CIRUGIA Y OFTALMOLOGIA PUES CONSIDERA QUE ES UNA FALTA DE RESPETO CON LOS PACIENTESYA QUE LOS CIOTAN A UNA HORA Y HACEN ESPERAR HASTA 3 Y MAS DE 4 HORAS PARE REALIZAR EL PROCEDIMIENTO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CIRUGIA Y OFTALMOLOGIA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Recibir una atención oportuna y de calidad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3807267179"/>
                  </a:ext>
                </a:extLst>
              </a:tr>
              <a:tr h="103135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LA FAMILIAR DEL PACIENTE SE QUEJA DE LA MALA FORMA DE RESPONDER DE LA DRA MARIA FERNANDA GAITAN  YA QUE SE ACERCO A  PREGUNTAR POR LAS INDICACIONES DE UNA FORMULA YLA RESPUESTA FUE YONO SOY ASISTENTE DE NADIE  Y POR QUE SON TAN IGNORANTES TENIAN QUE SER CAMPESINOS PARA NO SABER Y QUE LE CAUSABAN REPUDIO  LE CAUSO INDIGNACION YA QUE ES UNA PROFESIONAL DE LA SALUD  Y CON ESA ACTITUD. 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URGENCIAS 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Disfrutar de una comunicación clara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3707796038"/>
                  </a:ext>
                </a:extLst>
              </a:tr>
              <a:tr h="27608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LA FAMILIAR DE LA PACIENTE SE QUEJA DEL MAL PROCEDIMIENTO DE PARTE DEL EQUIPO MEDICO DEL SERVICIO DE URGENCIAS FUERON GROSEROS Y TRATARON A LA PACIENTE DE FORMA BRUSCA 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URGENCIAS 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Recibir una atención oportuna y de calidad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4006266240"/>
                  </a:ext>
                </a:extLst>
              </a:tr>
              <a:tr h="43898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LA USUARIA SE QUEJA DE LA FUNCIONARIA DE LA VENTANILLA 2 YA QUE GROSERA CUANDO SE LE HACE UNA PREGUNTA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FACTURACION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Recibir un trato digno y respetuoso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1079395752"/>
                  </a:ext>
                </a:extLst>
              </a:tr>
              <a:tr h="50245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 EL USUARIO SE QUEJA DE LA FALTA DE INFORMACION YA QUE TENIA UNA CITA DE ENDOSCOPIA  Y CUANDO SE ACERCO A CUMPLIR LA CITA LE DICEN QUE ESTA CANCELADA Y QUE LE ENVIARON UN MENSAJE PARA INFORMARLE PERO REVISO Y NO HAY UN MENSAJE 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AGENDAMIENTO 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Disfrutar de una comunicación clara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327090984"/>
                  </a:ext>
                </a:extLst>
              </a:tr>
              <a:tr h="42840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EL USUARIO ANONIMO SE QUEJA POR QUE NO PUEDE AGENDAR POR PLATAFORMA 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AGENDAMIENTO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Recibir una atención oportuna y de calidad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518870808"/>
                  </a:ext>
                </a:extLst>
              </a:tr>
              <a:tr h="41254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EL FAMILIAR  SE QUEJA POR QUE NO SE HA AGENDADO LA CITA PARA EL PACIENTE ISIDRO GONZALEZ  DE LA ESPECIALIDAD DE DERMATOLOGIA HA TRATADO POR TODOS LOS MEDIOS  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AGENDAMIENTO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>
                          <a:effectLst/>
                        </a:rPr>
                        <a:t>Recibir una atención oportuna y de calidad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3210755096"/>
                  </a:ext>
                </a:extLst>
              </a:tr>
              <a:tr h="43898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400" u="none" strike="noStrike">
                          <a:effectLst/>
                        </a:rPr>
                        <a:t>QUEJA DE LA MADRE DEL PACIENTE POR EL MAL TRATO DE PARTE DEL MEDICO OMAR MORALES OLIVEROS QUEI ES UN GROSERO E IRRESPETUOSO</a:t>
                      </a:r>
                      <a:endParaRPr lang="es-MX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400" u="none" strike="noStrike">
                          <a:effectLst/>
                        </a:rPr>
                        <a:t>PEDIATRIA </a:t>
                      </a:r>
                      <a:endParaRPr lang="es-CO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400" u="none" strike="noStrike" dirty="0">
                          <a:effectLst/>
                        </a:rPr>
                        <a:t>Recibir un trato digno y respetuoso</a:t>
                      </a:r>
                      <a:endParaRPr lang="es-MX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61" marR="4361" marT="4361" marB="0" anchor="b"/>
                </a:tc>
                <a:extLst>
                  <a:ext uri="{0D108BD9-81ED-4DB2-BD59-A6C34878D82A}">
                    <a16:rowId xmlns:a16="http://schemas.microsoft.com/office/drawing/2014/main" val="2413312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497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6417</TotalTime>
  <Words>879</Words>
  <Application>Microsoft Office PowerPoint</Application>
  <PresentationFormat>Panorámica</PresentationFormat>
  <Paragraphs>82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COMITÉ DE ETICA</vt:lpstr>
      <vt:lpstr>ORDEN DEL DÍA</vt:lpstr>
      <vt:lpstr>PQRSF</vt:lpstr>
      <vt:lpstr>PQRSF</vt:lpstr>
      <vt:lpstr>PQRSF</vt:lpstr>
      <vt:lpstr>PQRSF</vt:lpstr>
      <vt:lpstr>PQRSF</vt:lpstr>
      <vt:lpstr>PQRSF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EXPERIENCIA DEL USUARIO</dc:title>
  <dc:creator>HOSPITAL REGIONAL DE MONIQUIRA E.S.E</dc:creator>
  <cp:lastModifiedBy>TRABAJO SOCIAL (HRM)</cp:lastModifiedBy>
  <cp:revision>81</cp:revision>
  <dcterms:created xsi:type="dcterms:W3CDTF">2024-03-13T00:21:32Z</dcterms:created>
  <dcterms:modified xsi:type="dcterms:W3CDTF">2024-11-29T00:17:18Z</dcterms:modified>
</cp:coreProperties>
</file>